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notesMasterIdLst>
    <p:notesMasterId r:id="rId36"/>
  </p:notesMasterIdLst>
  <p:sldIdLst>
    <p:sldId id="587" r:id="rId4"/>
    <p:sldId id="627" r:id="rId5"/>
    <p:sldId id="260" r:id="rId6"/>
    <p:sldId id="598" r:id="rId7"/>
    <p:sldId id="594" r:id="rId8"/>
    <p:sldId id="596" r:id="rId9"/>
    <p:sldId id="595" r:id="rId10"/>
    <p:sldId id="609" r:id="rId11"/>
    <p:sldId id="611" r:id="rId12"/>
    <p:sldId id="322" r:id="rId13"/>
    <p:sldId id="257" r:id="rId14"/>
    <p:sldId id="282" r:id="rId15"/>
    <p:sldId id="290" r:id="rId16"/>
    <p:sldId id="256" r:id="rId17"/>
    <p:sldId id="265" r:id="rId18"/>
    <p:sldId id="261" r:id="rId19"/>
    <p:sldId id="285" r:id="rId20"/>
    <p:sldId id="621" r:id="rId21"/>
    <p:sldId id="259" r:id="rId22"/>
    <p:sldId id="625" r:id="rId23"/>
    <p:sldId id="624" r:id="rId24"/>
    <p:sldId id="616" r:id="rId25"/>
    <p:sldId id="622" r:id="rId26"/>
    <p:sldId id="577" r:id="rId27"/>
    <p:sldId id="617" r:id="rId28"/>
    <p:sldId id="630" r:id="rId29"/>
    <p:sldId id="631" r:id="rId30"/>
    <p:sldId id="632" r:id="rId31"/>
    <p:sldId id="633" r:id="rId32"/>
    <p:sldId id="629" r:id="rId33"/>
    <p:sldId id="580" r:id="rId34"/>
    <p:sldId id="628"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52" d="100"/>
          <a:sy n="52" d="100"/>
        </p:scale>
        <p:origin x="751" y="4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s>
</file>

<file path=ppt/charts/_rels/chart1.xml.rels><?xml version="1.0" encoding="UTF-8" standalone="yes"?>
<Relationships xmlns="http://schemas.openxmlformats.org/package/2006/relationships"><Relationship Id="rId3" Type="http://schemas.openxmlformats.org/officeDocument/2006/relationships/oleObject" Target="file:///\\SFP.IDIR.BCGOV\U164\MDUTHIEH$\FH%20Meetings\2019-10-29_RMT\AOS%20summaries_2020-06-24%20(version%201).xlsb.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SFP.IDIR.BCGOV\U164\MDUTHIEH$\FH%20Meetings\2019-10-29_RMT\AOS%20summaries_2020-06-24%20(version%201).xlsb.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oleObject" Target="file:///\\SFP.IDIR.BCGOV\U164\MDUTHIEH$\FH%20Meetings\2019-10-29_RMT\AOS%20summaries_2020-06-24%20(version%201).xlsb.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SFP.IDIR.BCGOV\U164\MDUTHIEH$\FH%20Meetings\2019-10-29_RMT\AOS%20summaries_2020-06-24%20(version%201).xlsb.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SFP.IDIR.BCGOV\U164\MDUTHIEH$\FH%20Meetings\2019-10-29_RMT\AOS%20summaries_2020-06-24%20(version%201).xlsb.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SFP.IDIR.BCGOV\U164\MDUTHIEH$\FH%20Meetings\2019-10-29_RMT\AOS%20summaries_2020-06-24%20(version%201).xlsb.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SFP.IDIR.BCGOV\U164\MDUTHIEH$\FH%20Meetings\2019-10-29_RMT\AOS%20summaries_2020-06-24%20(version%201).xlsb.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1" Type="http://schemas.openxmlformats.org/officeDocument/2006/relationships/oleObject" Target="file:///C:\Users\mduthieh\AppData\Local\Microsoft\Windows\INetCache\Content.Outlook\WIJH3NG9\3TB_WestKoot2009_2022.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FD3B-4FEB-A6F8-0520C3229EC4}"/>
              </c:ext>
            </c:extLst>
          </c:dPt>
          <c:dPt>
            <c:idx val="1"/>
            <c:bubble3D val="0"/>
            <c:spPr>
              <a:solidFill>
                <a:srgbClr val="FF000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FD3B-4FEB-A6F8-0520C3229EC4}"/>
              </c:ext>
            </c:extLst>
          </c:dPt>
          <c:dPt>
            <c:idx val="2"/>
            <c:bubble3D val="0"/>
            <c:spPr>
              <a:solidFill>
                <a:srgbClr val="7030A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FD3B-4FEB-A6F8-0520C3229EC4}"/>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FD3B-4FEB-A6F8-0520C3229EC4}"/>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IBM!$AI$17:$AI$20</c:f>
              <c:strCache>
                <c:ptCount val="4"/>
                <c:pt idx="0">
                  <c:v>IBD</c:v>
                </c:pt>
                <c:pt idx="1">
                  <c:v>IBM</c:v>
                </c:pt>
                <c:pt idx="2">
                  <c:v>IBS</c:v>
                </c:pt>
                <c:pt idx="3">
                  <c:v>IBB</c:v>
                </c:pt>
              </c:strCache>
            </c:strRef>
          </c:cat>
          <c:val>
            <c:numRef>
              <c:f>IBM!$AJ$17:$AJ$20</c:f>
              <c:numCache>
                <c:formatCode>#,##0</c:formatCode>
                <c:ptCount val="4"/>
                <c:pt idx="0">
                  <c:v>16991.530000000002</c:v>
                </c:pt>
                <c:pt idx="1">
                  <c:v>6659.24</c:v>
                </c:pt>
                <c:pt idx="2">
                  <c:v>9989.32</c:v>
                </c:pt>
                <c:pt idx="3">
                  <c:v>43388.829999999994</c:v>
                </c:pt>
              </c:numCache>
            </c:numRef>
          </c:val>
          <c:extLst>
            <c:ext xmlns:c16="http://schemas.microsoft.com/office/drawing/2014/chart" uri="{C3380CC4-5D6E-409C-BE32-E72D297353CC}">
              <c16:uniqueId val="{00000008-FD3B-4FEB-A6F8-0520C3229EC4}"/>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egendEntry>
        <c:idx val="0"/>
        <c:txPr>
          <a:bodyPr rot="0" spcFirstLastPara="1" vertOverflow="ellipsis" vert="horz" wrap="square" anchor="ctr" anchorCtr="1"/>
          <a:lstStyle/>
          <a:p>
            <a:pPr>
              <a:defRPr sz="2000" b="0" i="0" u="none" strike="noStrike" kern="1200" baseline="0">
                <a:solidFill>
                  <a:schemeClr val="dk1">
                    <a:lumMod val="75000"/>
                    <a:lumOff val="25000"/>
                  </a:schemeClr>
                </a:solidFill>
                <a:latin typeface="+mn-lt"/>
                <a:ea typeface="+mn-ea"/>
                <a:cs typeface="+mn-cs"/>
              </a:defRPr>
            </a:pPr>
            <a:endParaRPr lang="en-US"/>
          </a:p>
        </c:txPr>
      </c:legendEntry>
      <c:legendEntry>
        <c:idx val="1"/>
        <c:txPr>
          <a:bodyPr rot="0" spcFirstLastPara="1" vertOverflow="ellipsis" vert="horz" wrap="square" anchor="ctr" anchorCtr="1"/>
          <a:lstStyle/>
          <a:p>
            <a:pPr>
              <a:defRPr sz="2000" b="0" i="0" u="none" strike="noStrike" kern="1200" baseline="0">
                <a:solidFill>
                  <a:schemeClr val="dk1">
                    <a:lumMod val="75000"/>
                    <a:lumOff val="25000"/>
                  </a:schemeClr>
                </a:solidFill>
                <a:latin typeface="+mn-lt"/>
                <a:ea typeface="+mn-ea"/>
                <a:cs typeface="+mn-cs"/>
              </a:defRPr>
            </a:pPr>
            <a:endParaRPr lang="en-US"/>
          </a:p>
        </c:txPr>
      </c:legendEntry>
      <c:legendEntry>
        <c:idx val="2"/>
        <c:txPr>
          <a:bodyPr rot="0" spcFirstLastPara="1" vertOverflow="ellipsis" vert="horz" wrap="square" anchor="ctr" anchorCtr="1"/>
          <a:lstStyle/>
          <a:p>
            <a:pPr>
              <a:defRPr sz="2000" b="0" i="0" u="none" strike="noStrike" kern="1200" baseline="0">
                <a:solidFill>
                  <a:schemeClr val="dk1">
                    <a:lumMod val="75000"/>
                    <a:lumOff val="25000"/>
                  </a:schemeClr>
                </a:solidFill>
                <a:latin typeface="+mn-lt"/>
                <a:ea typeface="+mn-ea"/>
                <a:cs typeface="+mn-cs"/>
              </a:defRPr>
            </a:pPr>
            <a:endParaRPr lang="en-US"/>
          </a:p>
        </c:txPr>
      </c:legendEntry>
      <c:legendEntry>
        <c:idx val="3"/>
        <c:txPr>
          <a:bodyPr rot="0" spcFirstLastPara="1" vertOverflow="ellipsis" vert="horz" wrap="square" anchor="ctr" anchorCtr="1"/>
          <a:lstStyle/>
          <a:p>
            <a:pPr>
              <a:defRPr sz="2000" b="0" i="0" u="none" strike="noStrike" kern="1200" baseline="0">
                <a:solidFill>
                  <a:schemeClr val="dk1">
                    <a:lumMod val="75000"/>
                    <a:lumOff val="25000"/>
                  </a:schemeClr>
                </a:solidFill>
                <a:latin typeface="+mn-lt"/>
                <a:ea typeface="+mn-ea"/>
                <a:cs typeface="+mn-cs"/>
              </a:defRPr>
            </a:pPr>
            <a:endParaRPr lang="en-US"/>
          </a:p>
        </c:txPr>
      </c:legendEntry>
      <c:layout>
        <c:manualLayout>
          <c:xMode val="edge"/>
          <c:yMode val="edge"/>
          <c:x val="0.88758886282237637"/>
          <c:y val="0.27668504642564845"/>
          <c:w val="0.10274089252043378"/>
          <c:h val="0.4466299071487031"/>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IBM!$Z$3</c:f>
              <c:strCache>
                <c:ptCount val="1"/>
                <c:pt idx="0">
                  <c:v>Arrow</c:v>
                </c:pt>
              </c:strCache>
            </c:strRef>
          </c:tx>
          <c:spPr>
            <a:solidFill>
              <a:schemeClr val="accent1">
                <a:shade val="76000"/>
              </a:schemeClr>
            </a:solidFill>
            <a:ln>
              <a:noFill/>
            </a:ln>
            <a:effectLst/>
            <a:sp3d/>
          </c:spPr>
          <c:invertIfNegative val="0"/>
          <c:cat>
            <c:numRef>
              <c:f>IBM!$AA$2:$AM$2</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cat>
          <c:val>
            <c:numRef>
              <c:f>IBM!$AA$3:$AM$3</c:f>
              <c:numCache>
                <c:formatCode>#,##0.0</c:formatCode>
                <c:ptCount val="13"/>
                <c:pt idx="0">
                  <c:v>12057.7</c:v>
                </c:pt>
                <c:pt idx="1">
                  <c:v>5575.67</c:v>
                </c:pt>
                <c:pt idx="2">
                  <c:v>2326.1999999999998</c:v>
                </c:pt>
                <c:pt idx="3">
                  <c:v>910.3</c:v>
                </c:pt>
                <c:pt idx="4">
                  <c:v>1499.69</c:v>
                </c:pt>
                <c:pt idx="5" formatCode="General">
                  <c:v>1536.46</c:v>
                </c:pt>
                <c:pt idx="6">
                  <c:v>1903.88</c:v>
                </c:pt>
                <c:pt idx="7">
                  <c:v>590.79436280241998</c:v>
                </c:pt>
                <c:pt idx="8">
                  <c:v>598.44000000000005</c:v>
                </c:pt>
                <c:pt idx="9">
                  <c:v>1071.5</c:v>
                </c:pt>
                <c:pt idx="10">
                  <c:v>225.13</c:v>
                </c:pt>
                <c:pt idx="11">
                  <c:v>384.95</c:v>
                </c:pt>
                <c:pt idx="12">
                  <c:v>90.08</c:v>
                </c:pt>
              </c:numCache>
            </c:numRef>
          </c:val>
          <c:extLst>
            <c:ext xmlns:c16="http://schemas.microsoft.com/office/drawing/2014/chart" uri="{C3380CC4-5D6E-409C-BE32-E72D297353CC}">
              <c16:uniqueId val="{00000000-03FC-4124-9013-6BB86101100D}"/>
            </c:ext>
          </c:extLst>
        </c:ser>
        <c:ser>
          <c:idx val="1"/>
          <c:order val="1"/>
          <c:tx>
            <c:strRef>
              <c:f>IBM!$Z$4</c:f>
              <c:strCache>
                <c:ptCount val="1"/>
                <c:pt idx="0">
                  <c:v>Boundary</c:v>
                </c:pt>
              </c:strCache>
            </c:strRef>
          </c:tx>
          <c:spPr>
            <a:solidFill>
              <a:schemeClr val="accent2">
                <a:shade val="76000"/>
              </a:schemeClr>
            </a:solidFill>
            <a:ln>
              <a:noFill/>
            </a:ln>
            <a:effectLst/>
            <a:sp3d/>
          </c:spPr>
          <c:invertIfNegative val="0"/>
          <c:cat>
            <c:numRef>
              <c:f>IBM!$AA$2:$AM$2</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cat>
          <c:val>
            <c:numRef>
              <c:f>IBM!$AA$4:$AM$4</c:f>
              <c:numCache>
                <c:formatCode>#,##0.0</c:formatCode>
                <c:ptCount val="13"/>
                <c:pt idx="0">
                  <c:v>7020</c:v>
                </c:pt>
                <c:pt idx="1">
                  <c:v>9228.9</c:v>
                </c:pt>
                <c:pt idx="2">
                  <c:v>14082</c:v>
                </c:pt>
                <c:pt idx="3">
                  <c:v>21448.6</c:v>
                </c:pt>
                <c:pt idx="4">
                  <c:v>25716.560000000001</c:v>
                </c:pt>
                <c:pt idx="5">
                  <c:v>17435.849999999999</c:v>
                </c:pt>
                <c:pt idx="6">
                  <c:v>17059.03</c:v>
                </c:pt>
                <c:pt idx="7">
                  <c:v>1248.9000000000001</c:v>
                </c:pt>
                <c:pt idx="8">
                  <c:v>747.71</c:v>
                </c:pt>
                <c:pt idx="9">
                  <c:v>909.69</c:v>
                </c:pt>
                <c:pt idx="10">
                  <c:v>150.78</c:v>
                </c:pt>
                <c:pt idx="11">
                  <c:v>113.44</c:v>
                </c:pt>
                <c:pt idx="12">
                  <c:v>816.98</c:v>
                </c:pt>
              </c:numCache>
            </c:numRef>
          </c:val>
          <c:extLst>
            <c:ext xmlns:c16="http://schemas.microsoft.com/office/drawing/2014/chart" uri="{C3380CC4-5D6E-409C-BE32-E72D297353CC}">
              <c16:uniqueId val="{00000001-03FC-4124-9013-6BB86101100D}"/>
            </c:ext>
          </c:extLst>
        </c:ser>
        <c:ser>
          <c:idx val="2"/>
          <c:order val="2"/>
          <c:tx>
            <c:strRef>
              <c:f>IBM!$Z$5</c:f>
              <c:strCache>
                <c:ptCount val="1"/>
                <c:pt idx="0">
                  <c:v>Cranbrook</c:v>
                </c:pt>
              </c:strCache>
            </c:strRef>
          </c:tx>
          <c:spPr>
            <a:solidFill>
              <a:schemeClr val="accent3">
                <a:shade val="76000"/>
              </a:schemeClr>
            </a:solidFill>
            <a:ln>
              <a:noFill/>
            </a:ln>
            <a:effectLst/>
            <a:sp3d/>
          </c:spPr>
          <c:invertIfNegative val="0"/>
          <c:cat>
            <c:numRef>
              <c:f>IBM!$AA$2:$AM$2</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cat>
          <c:val>
            <c:numRef>
              <c:f>IBM!$AA$5:$AM$5</c:f>
              <c:numCache>
                <c:formatCode>#,##0.0</c:formatCode>
                <c:ptCount val="13"/>
                <c:pt idx="0">
                  <c:v>21962.7</c:v>
                </c:pt>
                <c:pt idx="1">
                  <c:v>12162.4</c:v>
                </c:pt>
                <c:pt idx="2">
                  <c:v>4993.5</c:v>
                </c:pt>
                <c:pt idx="3">
                  <c:v>2582.6999999999998</c:v>
                </c:pt>
                <c:pt idx="4">
                  <c:v>1932.4</c:v>
                </c:pt>
                <c:pt idx="5">
                  <c:v>940.07</c:v>
                </c:pt>
                <c:pt idx="6">
                  <c:v>1838.66</c:v>
                </c:pt>
                <c:pt idx="7">
                  <c:v>209.3</c:v>
                </c:pt>
                <c:pt idx="8">
                  <c:v>937.87</c:v>
                </c:pt>
                <c:pt idx="9">
                  <c:v>1364.2</c:v>
                </c:pt>
                <c:pt idx="10">
                  <c:v>431</c:v>
                </c:pt>
                <c:pt idx="11">
                  <c:v>2006.9</c:v>
                </c:pt>
                <c:pt idx="12">
                  <c:v>1117.28</c:v>
                </c:pt>
              </c:numCache>
            </c:numRef>
          </c:val>
          <c:extLst>
            <c:ext xmlns:c16="http://schemas.microsoft.com/office/drawing/2014/chart" uri="{C3380CC4-5D6E-409C-BE32-E72D297353CC}">
              <c16:uniqueId val="{00000002-03FC-4124-9013-6BB86101100D}"/>
            </c:ext>
          </c:extLst>
        </c:ser>
        <c:ser>
          <c:idx val="3"/>
          <c:order val="3"/>
          <c:tx>
            <c:strRef>
              <c:f>IBM!$Z$6</c:f>
              <c:strCache>
                <c:ptCount val="1"/>
                <c:pt idx="0">
                  <c:v>Golden</c:v>
                </c:pt>
              </c:strCache>
            </c:strRef>
          </c:tx>
          <c:spPr>
            <a:solidFill>
              <a:schemeClr val="accent4">
                <a:shade val="76000"/>
              </a:schemeClr>
            </a:solidFill>
            <a:ln>
              <a:noFill/>
            </a:ln>
            <a:effectLst/>
            <a:sp3d/>
          </c:spPr>
          <c:invertIfNegative val="0"/>
          <c:cat>
            <c:numRef>
              <c:f>IBM!$AA$2:$AM$2</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cat>
          <c:val>
            <c:numRef>
              <c:f>IBM!$AA$6:$AM$6</c:f>
              <c:numCache>
                <c:formatCode>#,##0.0</c:formatCode>
                <c:ptCount val="13"/>
                <c:pt idx="0">
                  <c:v>12599.7</c:v>
                </c:pt>
                <c:pt idx="1">
                  <c:v>7010.9</c:v>
                </c:pt>
                <c:pt idx="2">
                  <c:v>2882.8</c:v>
                </c:pt>
                <c:pt idx="3">
                  <c:v>3083.5</c:v>
                </c:pt>
                <c:pt idx="4">
                  <c:v>2422.5300000000002</c:v>
                </c:pt>
                <c:pt idx="5">
                  <c:v>1848.02</c:v>
                </c:pt>
                <c:pt idx="6">
                  <c:v>2732.63</c:v>
                </c:pt>
                <c:pt idx="7">
                  <c:v>914.1</c:v>
                </c:pt>
                <c:pt idx="8">
                  <c:v>1133.77710084671</c:v>
                </c:pt>
                <c:pt idx="9">
                  <c:v>809.4</c:v>
                </c:pt>
                <c:pt idx="10">
                  <c:v>445.08</c:v>
                </c:pt>
                <c:pt idx="11">
                  <c:v>229.49</c:v>
                </c:pt>
                <c:pt idx="12">
                  <c:v>0</c:v>
                </c:pt>
              </c:numCache>
            </c:numRef>
          </c:val>
          <c:extLst>
            <c:ext xmlns:c16="http://schemas.microsoft.com/office/drawing/2014/chart" uri="{C3380CC4-5D6E-409C-BE32-E72D297353CC}">
              <c16:uniqueId val="{00000003-03FC-4124-9013-6BB86101100D}"/>
            </c:ext>
          </c:extLst>
        </c:ser>
        <c:ser>
          <c:idx val="4"/>
          <c:order val="4"/>
          <c:tx>
            <c:strRef>
              <c:f>IBM!$Z$7</c:f>
              <c:strCache>
                <c:ptCount val="1"/>
                <c:pt idx="0">
                  <c:v>Invermere</c:v>
                </c:pt>
              </c:strCache>
            </c:strRef>
          </c:tx>
          <c:spPr>
            <a:solidFill>
              <a:schemeClr val="accent5">
                <a:shade val="76000"/>
              </a:schemeClr>
            </a:solidFill>
            <a:ln>
              <a:noFill/>
            </a:ln>
            <a:effectLst/>
            <a:sp3d/>
          </c:spPr>
          <c:invertIfNegative val="0"/>
          <c:cat>
            <c:numRef>
              <c:f>IBM!$AA$2:$AM$2</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cat>
          <c:val>
            <c:numRef>
              <c:f>IBM!$AA$7:$AM$7</c:f>
              <c:numCache>
                <c:formatCode>#,##0.0</c:formatCode>
                <c:ptCount val="13"/>
                <c:pt idx="0">
                  <c:v>30098.5</c:v>
                </c:pt>
                <c:pt idx="1">
                  <c:v>16966.900000000001</c:v>
                </c:pt>
                <c:pt idx="2">
                  <c:v>8357.5</c:v>
                </c:pt>
                <c:pt idx="3">
                  <c:v>10003.9</c:v>
                </c:pt>
                <c:pt idx="4">
                  <c:v>6635.36</c:v>
                </c:pt>
                <c:pt idx="5">
                  <c:v>5087.37</c:v>
                </c:pt>
                <c:pt idx="6">
                  <c:v>8248.8700000000008</c:v>
                </c:pt>
                <c:pt idx="7">
                  <c:v>4901.7</c:v>
                </c:pt>
                <c:pt idx="8">
                  <c:v>7427.15</c:v>
                </c:pt>
                <c:pt idx="9">
                  <c:v>6082.96</c:v>
                </c:pt>
                <c:pt idx="10">
                  <c:v>5395.57</c:v>
                </c:pt>
                <c:pt idx="11">
                  <c:v>4076.69</c:v>
                </c:pt>
                <c:pt idx="12">
                  <c:v>3998.51</c:v>
                </c:pt>
              </c:numCache>
            </c:numRef>
          </c:val>
          <c:extLst>
            <c:ext xmlns:c16="http://schemas.microsoft.com/office/drawing/2014/chart" uri="{C3380CC4-5D6E-409C-BE32-E72D297353CC}">
              <c16:uniqueId val="{00000004-03FC-4124-9013-6BB86101100D}"/>
            </c:ext>
          </c:extLst>
        </c:ser>
        <c:ser>
          <c:idx val="5"/>
          <c:order val="5"/>
          <c:tx>
            <c:strRef>
              <c:f>IBM!$Z$8</c:f>
              <c:strCache>
                <c:ptCount val="1"/>
                <c:pt idx="0">
                  <c:v>Kootenay Lake</c:v>
                </c:pt>
              </c:strCache>
            </c:strRef>
          </c:tx>
          <c:spPr>
            <a:solidFill>
              <a:schemeClr val="accent6">
                <a:shade val="76000"/>
              </a:schemeClr>
            </a:solidFill>
            <a:ln>
              <a:noFill/>
            </a:ln>
            <a:effectLst/>
            <a:sp3d/>
          </c:spPr>
          <c:invertIfNegative val="0"/>
          <c:cat>
            <c:numRef>
              <c:f>IBM!$AA$2:$AM$2</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cat>
          <c:val>
            <c:numRef>
              <c:f>IBM!$AA$8:$AM$8</c:f>
              <c:numCache>
                <c:formatCode>#,##0.0</c:formatCode>
                <c:ptCount val="13"/>
                <c:pt idx="0">
                  <c:v>22288.3</c:v>
                </c:pt>
                <c:pt idx="1">
                  <c:v>9058.4500000000007</c:v>
                </c:pt>
                <c:pt idx="2">
                  <c:v>5319.5</c:v>
                </c:pt>
                <c:pt idx="3">
                  <c:v>3814.2</c:v>
                </c:pt>
                <c:pt idx="4">
                  <c:v>3195.56</c:v>
                </c:pt>
                <c:pt idx="5">
                  <c:v>2245.2600000000002</c:v>
                </c:pt>
                <c:pt idx="6">
                  <c:v>5968.96</c:v>
                </c:pt>
                <c:pt idx="7">
                  <c:v>2902.7</c:v>
                </c:pt>
                <c:pt idx="8">
                  <c:v>3559.52</c:v>
                </c:pt>
                <c:pt idx="9">
                  <c:v>3585.64</c:v>
                </c:pt>
                <c:pt idx="10">
                  <c:v>1960.43</c:v>
                </c:pt>
                <c:pt idx="11">
                  <c:v>1574.27</c:v>
                </c:pt>
                <c:pt idx="12">
                  <c:v>500.45</c:v>
                </c:pt>
              </c:numCache>
            </c:numRef>
          </c:val>
          <c:extLst>
            <c:ext xmlns:c16="http://schemas.microsoft.com/office/drawing/2014/chart" uri="{C3380CC4-5D6E-409C-BE32-E72D297353CC}">
              <c16:uniqueId val="{00000005-03FC-4124-9013-6BB86101100D}"/>
            </c:ext>
          </c:extLst>
        </c:ser>
        <c:ser>
          <c:idx val="6"/>
          <c:order val="6"/>
          <c:tx>
            <c:strRef>
              <c:f>IBM!$Z$9</c:f>
              <c:strCache>
                <c:ptCount val="1"/>
                <c:pt idx="0">
                  <c:v>Revelstoke</c:v>
                </c:pt>
              </c:strCache>
            </c:strRef>
          </c:tx>
          <c:spPr>
            <a:solidFill>
              <a:schemeClr val="accent1">
                <a:tint val="77000"/>
              </a:schemeClr>
            </a:solidFill>
            <a:ln>
              <a:noFill/>
            </a:ln>
            <a:effectLst/>
            <a:sp3d/>
          </c:spPr>
          <c:invertIfNegative val="0"/>
          <c:cat>
            <c:numRef>
              <c:f>IBM!$AA$2:$AM$2</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cat>
          <c:val>
            <c:numRef>
              <c:f>IBM!$AA$9:$AM$9</c:f>
              <c:numCache>
                <c:formatCode>#,##0.0</c:formatCode>
                <c:ptCount val="13"/>
                <c:pt idx="0">
                  <c:v>119.5</c:v>
                </c:pt>
                <c:pt idx="1">
                  <c:v>165.8</c:v>
                </c:pt>
                <c:pt idx="2">
                  <c:v>149.5</c:v>
                </c:pt>
                <c:pt idx="3">
                  <c:v>153.9</c:v>
                </c:pt>
                <c:pt idx="4">
                  <c:v>125.97</c:v>
                </c:pt>
                <c:pt idx="5">
                  <c:v>933.76</c:v>
                </c:pt>
                <c:pt idx="6">
                  <c:v>713.35</c:v>
                </c:pt>
                <c:pt idx="7">
                  <c:v>468.1</c:v>
                </c:pt>
                <c:pt idx="8">
                  <c:v>201.10612941607999</c:v>
                </c:pt>
                <c:pt idx="9">
                  <c:v>269.13</c:v>
                </c:pt>
                <c:pt idx="10">
                  <c:v>11.19</c:v>
                </c:pt>
                <c:pt idx="11">
                  <c:v>0.25</c:v>
                </c:pt>
                <c:pt idx="12">
                  <c:v>135.94</c:v>
                </c:pt>
              </c:numCache>
            </c:numRef>
          </c:val>
          <c:extLst>
            <c:ext xmlns:c16="http://schemas.microsoft.com/office/drawing/2014/chart" uri="{C3380CC4-5D6E-409C-BE32-E72D297353CC}">
              <c16:uniqueId val="{00000006-03FC-4124-9013-6BB86101100D}"/>
            </c:ext>
          </c:extLst>
        </c:ser>
        <c:dLbls>
          <c:showLegendKey val="0"/>
          <c:showVal val="0"/>
          <c:showCatName val="0"/>
          <c:showSerName val="0"/>
          <c:showPercent val="0"/>
          <c:showBubbleSize val="0"/>
        </c:dLbls>
        <c:gapWidth val="150"/>
        <c:shape val="box"/>
        <c:axId val="1016705568"/>
        <c:axId val="1016706552"/>
        <c:axId val="0"/>
      </c:bar3DChart>
      <c:catAx>
        <c:axId val="101670556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16706552"/>
        <c:crosses val="autoZero"/>
        <c:auto val="1"/>
        <c:lblAlgn val="ctr"/>
        <c:lblOffset val="100"/>
        <c:noMultiLvlLbl val="0"/>
      </c:catAx>
      <c:valAx>
        <c:axId val="101670655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16705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IBD!$A$3</c:f>
              <c:strCache>
                <c:ptCount val="1"/>
                <c:pt idx="0">
                  <c:v>Arrow</c:v>
                </c:pt>
              </c:strCache>
            </c:strRef>
          </c:tx>
          <c:spPr>
            <a:solidFill>
              <a:schemeClr val="accent1">
                <a:shade val="76000"/>
              </a:schemeClr>
            </a:solidFill>
            <a:ln>
              <a:noFill/>
            </a:ln>
            <a:effectLst/>
            <a:sp3d/>
          </c:spPr>
          <c:invertIfNegative val="0"/>
          <c:cat>
            <c:numRef>
              <c:f>IBD!$B$2:$N$2</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cat>
          <c:val>
            <c:numRef>
              <c:f>IBD!$B$3:$N$3</c:f>
              <c:numCache>
                <c:formatCode>#,##0.0</c:formatCode>
                <c:ptCount val="13"/>
                <c:pt idx="0">
                  <c:v>74.8</c:v>
                </c:pt>
                <c:pt idx="1">
                  <c:v>78.2</c:v>
                </c:pt>
                <c:pt idx="2">
                  <c:v>165.1</c:v>
                </c:pt>
                <c:pt idx="3">
                  <c:v>490.7</c:v>
                </c:pt>
                <c:pt idx="4">
                  <c:v>993.67</c:v>
                </c:pt>
                <c:pt idx="5">
                  <c:v>266.61</c:v>
                </c:pt>
                <c:pt idx="6">
                  <c:v>1411.79</c:v>
                </c:pt>
                <c:pt idx="7">
                  <c:v>1510.9884645939901</c:v>
                </c:pt>
                <c:pt idx="8">
                  <c:v>2656.01</c:v>
                </c:pt>
                <c:pt idx="9">
                  <c:v>2395.38</c:v>
                </c:pt>
                <c:pt idx="10">
                  <c:v>3758.93</c:v>
                </c:pt>
                <c:pt idx="11">
                  <c:v>5790.63</c:v>
                </c:pt>
                <c:pt idx="12">
                  <c:v>5459.82</c:v>
                </c:pt>
              </c:numCache>
            </c:numRef>
          </c:val>
          <c:extLst>
            <c:ext xmlns:c16="http://schemas.microsoft.com/office/drawing/2014/chart" uri="{C3380CC4-5D6E-409C-BE32-E72D297353CC}">
              <c16:uniqueId val="{00000000-C832-4866-A63B-D2F56301734C}"/>
            </c:ext>
          </c:extLst>
        </c:ser>
        <c:ser>
          <c:idx val="1"/>
          <c:order val="1"/>
          <c:tx>
            <c:strRef>
              <c:f>IBD!$A$4</c:f>
              <c:strCache>
                <c:ptCount val="1"/>
                <c:pt idx="0">
                  <c:v>Boundary</c:v>
                </c:pt>
              </c:strCache>
            </c:strRef>
          </c:tx>
          <c:spPr>
            <a:solidFill>
              <a:schemeClr val="accent2">
                <a:shade val="76000"/>
              </a:schemeClr>
            </a:solidFill>
            <a:ln>
              <a:noFill/>
            </a:ln>
            <a:effectLst/>
            <a:sp3d/>
          </c:spPr>
          <c:invertIfNegative val="0"/>
          <c:cat>
            <c:numRef>
              <c:f>IBD!$B$2:$N$2</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cat>
          <c:val>
            <c:numRef>
              <c:f>IBD!$B$4:$N$4</c:f>
              <c:numCache>
                <c:formatCode>#,##0.0</c:formatCode>
                <c:ptCount val="13"/>
                <c:pt idx="0">
                  <c:v>43.9</c:v>
                </c:pt>
                <c:pt idx="1">
                  <c:v>2</c:v>
                </c:pt>
                <c:pt idx="2">
                  <c:v>3.5</c:v>
                </c:pt>
                <c:pt idx="3">
                  <c:v>21</c:v>
                </c:pt>
                <c:pt idx="4">
                  <c:v>57.01</c:v>
                </c:pt>
                <c:pt idx="5">
                  <c:v>273.33999999999997</c:v>
                </c:pt>
                <c:pt idx="6">
                  <c:v>465.18</c:v>
                </c:pt>
                <c:pt idx="7">
                  <c:v>970.70085241471998</c:v>
                </c:pt>
                <c:pt idx="8">
                  <c:v>511.68</c:v>
                </c:pt>
                <c:pt idx="9">
                  <c:v>1126.6400000000001</c:v>
                </c:pt>
                <c:pt idx="10">
                  <c:v>1683.23</c:v>
                </c:pt>
                <c:pt idx="11">
                  <c:v>675.77</c:v>
                </c:pt>
                <c:pt idx="12">
                  <c:v>2132.42</c:v>
                </c:pt>
              </c:numCache>
            </c:numRef>
          </c:val>
          <c:extLst>
            <c:ext xmlns:c16="http://schemas.microsoft.com/office/drawing/2014/chart" uri="{C3380CC4-5D6E-409C-BE32-E72D297353CC}">
              <c16:uniqueId val="{00000001-C832-4866-A63B-D2F56301734C}"/>
            </c:ext>
          </c:extLst>
        </c:ser>
        <c:ser>
          <c:idx val="2"/>
          <c:order val="2"/>
          <c:tx>
            <c:strRef>
              <c:f>IBD!$A$5</c:f>
              <c:strCache>
                <c:ptCount val="1"/>
                <c:pt idx="0">
                  <c:v>Cranbrook</c:v>
                </c:pt>
              </c:strCache>
            </c:strRef>
          </c:tx>
          <c:spPr>
            <a:solidFill>
              <a:schemeClr val="accent3">
                <a:shade val="76000"/>
              </a:schemeClr>
            </a:solidFill>
            <a:ln>
              <a:noFill/>
            </a:ln>
            <a:effectLst/>
            <a:sp3d/>
          </c:spPr>
          <c:invertIfNegative val="0"/>
          <c:cat>
            <c:numRef>
              <c:f>IBD!$B$2:$N$2</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cat>
          <c:val>
            <c:numRef>
              <c:f>IBD!$B$5:$N$5</c:f>
              <c:numCache>
                <c:formatCode>#,##0.0</c:formatCode>
                <c:ptCount val="13"/>
                <c:pt idx="0">
                  <c:v>189.1</c:v>
                </c:pt>
                <c:pt idx="1">
                  <c:v>304.8</c:v>
                </c:pt>
                <c:pt idx="2">
                  <c:v>149.80000000000001</c:v>
                </c:pt>
                <c:pt idx="3">
                  <c:v>177.9</c:v>
                </c:pt>
                <c:pt idx="4">
                  <c:v>55.12</c:v>
                </c:pt>
                <c:pt idx="5">
                  <c:v>178.84</c:v>
                </c:pt>
                <c:pt idx="6">
                  <c:v>574.37</c:v>
                </c:pt>
                <c:pt idx="7">
                  <c:v>345.80064469822997</c:v>
                </c:pt>
                <c:pt idx="8">
                  <c:v>702.99</c:v>
                </c:pt>
                <c:pt idx="9">
                  <c:v>577.77</c:v>
                </c:pt>
                <c:pt idx="10">
                  <c:v>165.43</c:v>
                </c:pt>
                <c:pt idx="11">
                  <c:v>1408.61</c:v>
                </c:pt>
                <c:pt idx="12">
                  <c:v>5157.3</c:v>
                </c:pt>
              </c:numCache>
            </c:numRef>
          </c:val>
          <c:extLst>
            <c:ext xmlns:c16="http://schemas.microsoft.com/office/drawing/2014/chart" uri="{C3380CC4-5D6E-409C-BE32-E72D297353CC}">
              <c16:uniqueId val="{00000002-C832-4866-A63B-D2F56301734C}"/>
            </c:ext>
          </c:extLst>
        </c:ser>
        <c:ser>
          <c:idx val="3"/>
          <c:order val="3"/>
          <c:tx>
            <c:strRef>
              <c:f>IBD!$A$6</c:f>
              <c:strCache>
                <c:ptCount val="1"/>
                <c:pt idx="0">
                  <c:v>Golden</c:v>
                </c:pt>
              </c:strCache>
            </c:strRef>
          </c:tx>
          <c:spPr>
            <a:solidFill>
              <a:schemeClr val="accent4">
                <a:shade val="76000"/>
              </a:schemeClr>
            </a:solidFill>
            <a:ln>
              <a:noFill/>
            </a:ln>
            <a:effectLst/>
            <a:sp3d/>
          </c:spPr>
          <c:invertIfNegative val="0"/>
          <c:cat>
            <c:numRef>
              <c:f>IBD!$B$2:$N$2</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cat>
          <c:val>
            <c:numRef>
              <c:f>IBD!$B$6:$N$6</c:f>
              <c:numCache>
                <c:formatCode>#,##0.0</c:formatCode>
                <c:ptCount val="13"/>
                <c:pt idx="0">
                  <c:v>347.2</c:v>
                </c:pt>
                <c:pt idx="1">
                  <c:v>260.7</c:v>
                </c:pt>
                <c:pt idx="2">
                  <c:v>145.9</c:v>
                </c:pt>
                <c:pt idx="3">
                  <c:v>195.6</c:v>
                </c:pt>
                <c:pt idx="4">
                  <c:v>35.26</c:v>
                </c:pt>
                <c:pt idx="5">
                  <c:v>103.02</c:v>
                </c:pt>
                <c:pt idx="6">
                  <c:v>273.99</c:v>
                </c:pt>
                <c:pt idx="7">
                  <c:v>236.22292371245999</c:v>
                </c:pt>
                <c:pt idx="8">
                  <c:v>70.655727578820006</c:v>
                </c:pt>
                <c:pt idx="9">
                  <c:v>180.57</c:v>
                </c:pt>
                <c:pt idx="10">
                  <c:v>374.77</c:v>
                </c:pt>
                <c:pt idx="11">
                  <c:v>708.9</c:v>
                </c:pt>
                <c:pt idx="12">
                  <c:v>631.72</c:v>
                </c:pt>
              </c:numCache>
            </c:numRef>
          </c:val>
          <c:extLst>
            <c:ext xmlns:c16="http://schemas.microsoft.com/office/drawing/2014/chart" uri="{C3380CC4-5D6E-409C-BE32-E72D297353CC}">
              <c16:uniqueId val="{00000003-C832-4866-A63B-D2F56301734C}"/>
            </c:ext>
          </c:extLst>
        </c:ser>
        <c:ser>
          <c:idx val="4"/>
          <c:order val="4"/>
          <c:tx>
            <c:strRef>
              <c:f>IBD!$A$7</c:f>
              <c:strCache>
                <c:ptCount val="1"/>
                <c:pt idx="0">
                  <c:v>Invermere</c:v>
                </c:pt>
              </c:strCache>
            </c:strRef>
          </c:tx>
          <c:spPr>
            <a:solidFill>
              <a:schemeClr val="accent5">
                <a:shade val="76000"/>
              </a:schemeClr>
            </a:solidFill>
            <a:ln>
              <a:noFill/>
            </a:ln>
            <a:effectLst/>
            <a:sp3d/>
          </c:spPr>
          <c:invertIfNegative val="0"/>
          <c:cat>
            <c:numRef>
              <c:f>IBD!$B$2:$N$2</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cat>
          <c:val>
            <c:numRef>
              <c:f>IBD!$B$7:$N$7</c:f>
              <c:numCache>
                <c:formatCode>#,##0.0</c:formatCode>
                <c:ptCount val="13"/>
                <c:pt idx="0">
                  <c:v>1097.9000000000001</c:v>
                </c:pt>
                <c:pt idx="1">
                  <c:v>439.8</c:v>
                </c:pt>
                <c:pt idx="2">
                  <c:v>761.4</c:v>
                </c:pt>
                <c:pt idx="3">
                  <c:v>506.7</c:v>
                </c:pt>
                <c:pt idx="4">
                  <c:v>721.88</c:v>
                </c:pt>
                <c:pt idx="5">
                  <c:v>610.64</c:v>
                </c:pt>
                <c:pt idx="6">
                  <c:v>1453.95</c:v>
                </c:pt>
                <c:pt idx="7">
                  <c:v>48.807669300070003</c:v>
                </c:pt>
                <c:pt idx="8">
                  <c:v>1436.22</c:v>
                </c:pt>
                <c:pt idx="9">
                  <c:v>1514.86</c:v>
                </c:pt>
                <c:pt idx="10">
                  <c:v>2013.83</c:v>
                </c:pt>
                <c:pt idx="11">
                  <c:v>1685.77</c:v>
                </c:pt>
                <c:pt idx="12">
                  <c:v>1692.69</c:v>
                </c:pt>
              </c:numCache>
            </c:numRef>
          </c:val>
          <c:extLst>
            <c:ext xmlns:c16="http://schemas.microsoft.com/office/drawing/2014/chart" uri="{C3380CC4-5D6E-409C-BE32-E72D297353CC}">
              <c16:uniqueId val="{00000004-C832-4866-A63B-D2F56301734C}"/>
            </c:ext>
          </c:extLst>
        </c:ser>
        <c:ser>
          <c:idx val="5"/>
          <c:order val="5"/>
          <c:tx>
            <c:strRef>
              <c:f>IBD!$A$8</c:f>
              <c:strCache>
                <c:ptCount val="1"/>
                <c:pt idx="0">
                  <c:v>Kootenay Lake</c:v>
                </c:pt>
              </c:strCache>
            </c:strRef>
          </c:tx>
          <c:spPr>
            <a:solidFill>
              <a:schemeClr val="accent6">
                <a:shade val="76000"/>
              </a:schemeClr>
            </a:solidFill>
            <a:ln>
              <a:noFill/>
            </a:ln>
            <a:effectLst/>
            <a:sp3d/>
          </c:spPr>
          <c:invertIfNegative val="0"/>
          <c:cat>
            <c:numRef>
              <c:f>IBD!$B$2:$N$2</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cat>
          <c:val>
            <c:numRef>
              <c:f>IBD!$B$8:$N$8</c:f>
              <c:numCache>
                <c:formatCode>#,##0.0</c:formatCode>
                <c:ptCount val="13"/>
                <c:pt idx="0">
                  <c:v>320.10000000000002</c:v>
                </c:pt>
                <c:pt idx="1">
                  <c:v>373</c:v>
                </c:pt>
                <c:pt idx="2">
                  <c:v>137.1</c:v>
                </c:pt>
                <c:pt idx="3">
                  <c:v>238.6</c:v>
                </c:pt>
                <c:pt idx="4">
                  <c:v>689.76</c:v>
                </c:pt>
                <c:pt idx="5">
                  <c:v>90.21</c:v>
                </c:pt>
                <c:pt idx="6">
                  <c:v>593.91999999999996</c:v>
                </c:pt>
                <c:pt idx="7">
                  <c:v>344.57470322638</c:v>
                </c:pt>
                <c:pt idx="8">
                  <c:v>703.42</c:v>
                </c:pt>
                <c:pt idx="9">
                  <c:v>1023.53</c:v>
                </c:pt>
                <c:pt idx="10">
                  <c:v>1258.71</c:v>
                </c:pt>
                <c:pt idx="11">
                  <c:v>2070.9899999999998</c:v>
                </c:pt>
                <c:pt idx="12">
                  <c:v>1611.4</c:v>
                </c:pt>
              </c:numCache>
            </c:numRef>
          </c:val>
          <c:extLst>
            <c:ext xmlns:c16="http://schemas.microsoft.com/office/drawing/2014/chart" uri="{C3380CC4-5D6E-409C-BE32-E72D297353CC}">
              <c16:uniqueId val="{00000005-C832-4866-A63B-D2F56301734C}"/>
            </c:ext>
          </c:extLst>
        </c:ser>
        <c:ser>
          <c:idx val="6"/>
          <c:order val="6"/>
          <c:tx>
            <c:strRef>
              <c:f>IBD!$A$9</c:f>
              <c:strCache>
                <c:ptCount val="1"/>
                <c:pt idx="0">
                  <c:v>Revelstoke</c:v>
                </c:pt>
              </c:strCache>
            </c:strRef>
          </c:tx>
          <c:spPr>
            <a:solidFill>
              <a:schemeClr val="accent1">
                <a:tint val="77000"/>
              </a:schemeClr>
            </a:solidFill>
            <a:ln>
              <a:noFill/>
            </a:ln>
            <a:effectLst/>
            <a:sp3d/>
          </c:spPr>
          <c:invertIfNegative val="0"/>
          <c:cat>
            <c:numRef>
              <c:f>IBD!$B$2:$N$2</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cat>
          <c:val>
            <c:numRef>
              <c:f>IBD!$B$9:$N$9</c:f>
              <c:numCache>
                <c:formatCode>#,##0.0</c:formatCode>
                <c:ptCount val="13"/>
                <c:pt idx="0">
                  <c:v>206.1</c:v>
                </c:pt>
                <c:pt idx="1">
                  <c:v>41.4</c:v>
                </c:pt>
                <c:pt idx="2">
                  <c:v>241.3</c:v>
                </c:pt>
                <c:pt idx="3">
                  <c:v>83.1</c:v>
                </c:pt>
                <c:pt idx="4">
                  <c:v>101.3</c:v>
                </c:pt>
                <c:pt idx="5">
                  <c:v>120.78</c:v>
                </c:pt>
                <c:pt idx="6">
                  <c:v>211.49</c:v>
                </c:pt>
                <c:pt idx="7">
                  <c:v>872.83991932647996</c:v>
                </c:pt>
                <c:pt idx="8">
                  <c:v>524.20400460905898</c:v>
                </c:pt>
                <c:pt idx="9">
                  <c:v>265</c:v>
                </c:pt>
                <c:pt idx="10">
                  <c:v>214.32</c:v>
                </c:pt>
                <c:pt idx="11">
                  <c:v>515.29999999999995</c:v>
                </c:pt>
                <c:pt idx="12">
                  <c:v>306.18</c:v>
                </c:pt>
              </c:numCache>
            </c:numRef>
          </c:val>
          <c:extLst>
            <c:ext xmlns:c16="http://schemas.microsoft.com/office/drawing/2014/chart" uri="{C3380CC4-5D6E-409C-BE32-E72D297353CC}">
              <c16:uniqueId val="{00000006-C832-4866-A63B-D2F56301734C}"/>
            </c:ext>
          </c:extLst>
        </c:ser>
        <c:dLbls>
          <c:showLegendKey val="0"/>
          <c:showVal val="0"/>
          <c:showCatName val="0"/>
          <c:showSerName val="0"/>
          <c:showPercent val="0"/>
          <c:showBubbleSize val="0"/>
        </c:dLbls>
        <c:gapWidth val="150"/>
        <c:shape val="box"/>
        <c:axId val="607031048"/>
        <c:axId val="607030720"/>
        <c:axId val="0"/>
      </c:bar3DChart>
      <c:catAx>
        <c:axId val="60703104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07030720"/>
        <c:crosses val="autoZero"/>
        <c:auto val="1"/>
        <c:lblAlgn val="ctr"/>
        <c:lblOffset val="100"/>
        <c:noMultiLvlLbl val="0"/>
      </c:catAx>
      <c:valAx>
        <c:axId val="60703072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07031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IBD!$A$31</c:f>
              <c:strCache>
                <c:ptCount val="1"/>
                <c:pt idx="0">
                  <c:v>Boundary</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IBD!$B$30:$N$30</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cat>
          <c:val>
            <c:numRef>
              <c:f>IBD!$B$31:$N$31</c:f>
              <c:numCache>
                <c:formatCode>#,##0.0</c:formatCode>
                <c:ptCount val="13"/>
                <c:pt idx="0">
                  <c:v>43.9</c:v>
                </c:pt>
                <c:pt idx="1">
                  <c:v>2</c:v>
                </c:pt>
                <c:pt idx="2">
                  <c:v>3.5</c:v>
                </c:pt>
                <c:pt idx="3">
                  <c:v>21</c:v>
                </c:pt>
                <c:pt idx="4">
                  <c:v>57.01</c:v>
                </c:pt>
                <c:pt idx="5">
                  <c:v>273.33999999999997</c:v>
                </c:pt>
                <c:pt idx="6">
                  <c:v>465.18</c:v>
                </c:pt>
                <c:pt idx="7">
                  <c:v>970.70085241471998</c:v>
                </c:pt>
                <c:pt idx="8">
                  <c:v>511.68</c:v>
                </c:pt>
                <c:pt idx="9">
                  <c:v>1126.6400000000001</c:v>
                </c:pt>
                <c:pt idx="10">
                  <c:v>1683.23</c:v>
                </c:pt>
                <c:pt idx="11">
                  <c:v>675.77</c:v>
                </c:pt>
                <c:pt idx="12">
                  <c:v>2132.42</c:v>
                </c:pt>
              </c:numCache>
            </c:numRef>
          </c:val>
          <c:extLst>
            <c:ext xmlns:c16="http://schemas.microsoft.com/office/drawing/2014/chart" uri="{C3380CC4-5D6E-409C-BE32-E72D297353CC}">
              <c16:uniqueId val="{00000000-A052-44B9-8989-C58FED4CD689}"/>
            </c:ext>
          </c:extLst>
        </c:ser>
        <c:dLbls>
          <c:showLegendKey val="0"/>
          <c:showVal val="0"/>
          <c:showCatName val="0"/>
          <c:showSerName val="0"/>
          <c:showPercent val="0"/>
          <c:showBubbleSize val="0"/>
        </c:dLbls>
        <c:gapWidth val="219"/>
        <c:overlap val="-27"/>
        <c:axId val="901219056"/>
        <c:axId val="901218728"/>
      </c:barChart>
      <c:catAx>
        <c:axId val="901219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901218728"/>
        <c:crosses val="autoZero"/>
        <c:auto val="1"/>
        <c:lblAlgn val="ctr"/>
        <c:lblOffset val="100"/>
        <c:noMultiLvlLbl val="0"/>
      </c:catAx>
      <c:valAx>
        <c:axId val="901218728"/>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9012190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IBB!$A$3</c:f>
              <c:strCache>
                <c:ptCount val="1"/>
                <c:pt idx="0">
                  <c:v>Arrow</c:v>
                </c:pt>
              </c:strCache>
            </c:strRef>
          </c:tx>
          <c:spPr>
            <a:solidFill>
              <a:schemeClr val="accent1"/>
            </a:solidFill>
            <a:ln>
              <a:noFill/>
            </a:ln>
            <a:effectLst/>
          </c:spPr>
          <c:invertIfNegative val="0"/>
          <c:cat>
            <c:numRef>
              <c:f>IBB!$B$2:$N$2</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cat>
          <c:val>
            <c:numRef>
              <c:f>IBB!$B$3:$N$3</c:f>
              <c:numCache>
                <c:formatCode>#,##0.0</c:formatCode>
                <c:ptCount val="13"/>
                <c:pt idx="0">
                  <c:v>2168.1</c:v>
                </c:pt>
                <c:pt idx="1">
                  <c:v>1525.8</c:v>
                </c:pt>
                <c:pt idx="2">
                  <c:v>1767.2</c:v>
                </c:pt>
                <c:pt idx="3">
                  <c:v>1519.5</c:v>
                </c:pt>
                <c:pt idx="4">
                  <c:v>3005.85</c:v>
                </c:pt>
                <c:pt idx="5" formatCode="General">
                  <c:v>3191.4</c:v>
                </c:pt>
                <c:pt idx="6">
                  <c:v>13459.24</c:v>
                </c:pt>
                <c:pt idx="7">
                  <c:v>2940.5561256812198</c:v>
                </c:pt>
                <c:pt idx="8">
                  <c:v>5139.8999999999996</c:v>
                </c:pt>
                <c:pt idx="9">
                  <c:v>7183.08</c:v>
                </c:pt>
                <c:pt idx="10">
                  <c:v>1281.93</c:v>
                </c:pt>
                <c:pt idx="11">
                  <c:v>2459.65</c:v>
                </c:pt>
                <c:pt idx="12">
                  <c:v>1520.02</c:v>
                </c:pt>
              </c:numCache>
            </c:numRef>
          </c:val>
          <c:extLst>
            <c:ext xmlns:c16="http://schemas.microsoft.com/office/drawing/2014/chart" uri="{C3380CC4-5D6E-409C-BE32-E72D297353CC}">
              <c16:uniqueId val="{00000000-60DD-49DE-84CD-361CA614C069}"/>
            </c:ext>
          </c:extLst>
        </c:ser>
        <c:ser>
          <c:idx val="1"/>
          <c:order val="1"/>
          <c:tx>
            <c:strRef>
              <c:f>IBB!$A$4</c:f>
              <c:strCache>
                <c:ptCount val="1"/>
                <c:pt idx="0">
                  <c:v>Boundary</c:v>
                </c:pt>
              </c:strCache>
            </c:strRef>
          </c:tx>
          <c:spPr>
            <a:solidFill>
              <a:schemeClr val="accent2"/>
            </a:solidFill>
            <a:ln>
              <a:noFill/>
            </a:ln>
            <a:effectLst/>
          </c:spPr>
          <c:invertIfNegative val="0"/>
          <c:cat>
            <c:numRef>
              <c:f>IBB!$B$2:$N$2</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cat>
          <c:val>
            <c:numRef>
              <c:f>IBB!$B$4:$N$4</c:f>
              <c:numCache>
                <c:formatCode>#,##0.0</c:formatCode>
                <c:ptCount val="13"/>
                <c:pt idx="0">
                  <c:v>530.6</c:v>
                </c:pt>
                <c:pt idx="1">
                  <c:v>130.6</c:v>
                </c:pt>
                <c:pt idx="2">
                  <c:v>592.4</c:v>
                </c:pt>
                <c:pt idx="3">
                  <c:v>1032.9000000000001</c:v>
                </c:pt>
                <c:pt idx="4">
                  <c:v>1247.02</c:v>
                </c:pt>
                <c:pt idx="5">
                  <c:v>1679.18</c:v>
                </c:pt>
                <c:pt idx="6">
                  <c:v>3622.34</c:v>
                </c:pt>
                <c:pt idx="7">
                  <c:v>540.85466875000998</c:v>
                </c:pt>
                <c:pt idx="8">
                  <c:v>1875.7</c:v>
                </c:pt>
                <c:pt idx="9">
                  <c:v>1683.11</c:v>
                </c:pt>
                <c:pt idx="10">
                  <c:v>251.63</c:v>
                </c:pt>
                <c:pt idx="11">
                  <c:v>313.45999999999998</c:v>
                </c:pt>
                <c:pt idx="12">
                  <c:v>1327.87</c:v>
                </c:pt>
              </c:numCache>
            </c:numRef>
          </c:val>
          <c:extLst>
            <c:ext xmlns:c16="http://schemas.microsoft.com/office/drawing/2014/chart" uri="{C3380CC4-5D6E-409C-BE32-E72D297353CC}">
              <c16:uniqueId val="{00000001-60DD-49DE-84CD-361CA614C069}"/>
            </c:ext>
          </c:extLst>
        </c:ser>
        <c:ser>
          <c:idx val="2"/>
          <c:order val="2"/>
          <c:tx>
            <c:strRef>
              <c:f>IBB!$A$5</c:f>
              <c:strCache>
                <c:ptCount val="1"/>
                <c:pt idx="0">
                  <c:v>Cranbrook</c:v>
                </c:pt>
              </c:strCache>
            </c:strRef>
          </c:tx>
          <c:spPr>
            <a:solidFill>
              <a:schemeClr val="accent3"/>
            </a:solidFill>
            <a:ln>
              <a:noFill/>
            </a:ln>
            <a:effectLst/>
          </c:spPr>
          <c:invertIfNegative val="0"/>
          <c:cat>
            <c:numRef>
              <c:f>IBB!$B$2:$N$2</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cat>
          <c:val>
            <c:numRef>
              <c:f>IBB!$B$5:$N$5</c:f>
              <c:numCache>
                <c:formatCode>#,##0.0</c:formatCode>
                <c:ptCount val="13"/>
                <c:pt idx="0">
                  <c:v>1585.9</c:v>
                </c:pt>
                <c:pt idx="1">
                  <c:v>969.7</c:v>
                </c:pt>
                <c:pt idx="2">
                  <c:v>793.4</c:v>
                </c:pt>
                <c:pt idx="3">
                  <c:v>1373</c:v>
                </c:pt>
                <c:pt idx="4">
                  <c:v>1647.06</c:v>
                </c:pt>
                <c:pt idx="5">
                  <c:v>2114.34</c:v>
                </c:pt>
                <c:pt idx="6">
                  <c:v>8715.65</c:v>
                </c:pt>
                <c:pt idx="7">
                  <c:v>3722.6267899876898</c:v>
                </c:pt>
                <c:pt idx="8">
                  <c:v>6139.75</c:v>
                </c:pt>
                <c:pt idx="9">
                  <c:v>8936.92</c:v>
                </c:pt>
                <c:pt idx="10">
                  <c:v>5475.28</c:v>
                </c:pt>
                <c:pt idx="11">
                  <c:v>7762.73</c:v>
                </c:pt>
                <c:pt idx="12">
                  <c:v>11049.5</c:v>
                </c:pt>
              </c:numCache>
            </c:numRef>
          </c:val>
          <c:extLst>
            <c:ext xmlns:c16="http://schemas.microsoft.com/office/drawing/2014/chart" uri="{C3380CC4-5D6E-409C-BE32-E72D297353CC}">
              <c16:uniqueId val="{00000002-60DD-49DE-84CD-361CA614C069}"/>
            </c:ext>
          </c:extLst>
        </c:ser>
        <c:ser>
          <c:idx val="3"/>
          <c:order val="3"/>
          <c:tx>
            <c:strRef>
              <c:f>IBB!$A$6</c:f>
              <c:strCache>
                <c:ptCount val="1"/>
                <c:pt idx="0">
                  <c:v>Golden</c:v>
                </c:pt>
              </c:strCache>
            </c:strRef>
          </c:tx>
          <c:spPr>
            <a:solidFill>
              <a:schemeClr val="accent4"/>
            </a:solidFill>
            <a:ln>
              <a:noFill/>
            </a:ln>
            <a:effectLst/>
          </c:spPr>
          <c:invertIfNegative val="0"/>
          <c:cat>
            <c:numRef>
              <c:f>IBB!$B$2:$N$2</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cat>
          <c:val>
            <c:numRef>
              <c:f>IBB!$B$6:$N$6</c:f>
              <c:numCache>
                <c:formatCode>#,##0.0</c:formatCode>
                <c:ptCount val="13"/>
                <c:pt idx="0">
                  <c:v>1543</c:v>
                </c:pt>
                <c:pt idx="1">
                  <c:v>891.5</c:v>
                </c:pt>
                <c:pt idx="2">
                  <c:v>1868.5</c:v>
                </c:pt>
                <c:pt idx="3">
                  <c:v>2634</c:v>
                </c:pt>
                <c:pt idx="4">
                  <c:v>5623.54</c:v>
                </c:pt>
                <c:pt idx="5">
                  <c:v>6231.94</c:v>
                </c:pt>
                <c:pt idx="6">
                  <c:v>12493.95</c:v>
                </c:pt>
                <c:pt idx="7">
                  <c:v>6463.8104634415204</c:v>
                </c:pt>
                <c:pt idx="8">
                  <c:v>9758.9820890983192</c:v>
                </c:pt>
                <c:pt idx="9">
                  <c:v>11059.36</c:v>
                </c:pt>
                <c:pt idx="10">
                  <c:v>11985.55</c:v>
                </c:pt>
                <c:pt idx="11">
                  <c:v>11051.83</c:v>
                </c:pt>
                <c:pt idx="12">
                  <c:v>12100.08</c:v>
                </c:pt>
              </c:numCache>
            </c:numRef>
          </c:val>
          <c:extLst>
            <c:ext xmlns:c16="http://schemas.microsoft.com/office/drawing/2014/chart" uri="{C3380CC4-5D6E-409C-BE32-E72D297353CC}">
              <c16:uniqueId val="{00000003-60DD-49DE-84CD-361CA614C069}"/>
            </c:ext>
          </c:extLst>
        </c:ser>
        <c:ser>
          <c:idx val="4"/>
          <c:order val="4"/>
          <c:tx>
            <c:strRef>
              <c:f>IBB!$A$7</c:f>
              <c:strCache>
                <c:ptCount val="1"/>
                <c:pt idx="0">
                  <c:v>Invermere</c:v>
                </c:pt>
              </c:strCache>
            </c:strRef>
          </c:tx>
          <c:spPr>
            <a:solidFill>
              <a:schemeClr val="accent5"/>
            </a:solidFill>
            <a:ln>
              <a:noFill/>
            </a:ln>
            <a:effectLst/>
          </c:spPr>
          <c:invertIfNegative val="0"/>
          <c:cat>
            <c:numRef>
              <c:f>IBB!$B$2:$N$2</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cat>
          <c:val>
            <c:numRef>
              <c:f>IBB!$B$7:$N$7</c:f>
              <c:numCache>
                <c:formatCode>#,##0.0</c:formatCode>
                <c:ptCount val="13"/>
                <c:pt idx="0">
                  <c:v>2449.4</c:v>
                </c:pt>
                <c:pt idx="1">
                  <c:v>655.9</c:v>
                </c:pt>
                <c:pt idx="2">
                  <c:v>1096.2</c:v>
                </c:pt>
                <c:pt idx="3">
                  <c:v>4024.8</c:v>
                </c:pt>
                <c:pt idx="4">
                  <c:v>3323.58</c:v>
                </c:pt>
                <c:pt idx="5">
                  <c:v>5753.4</c:v>
                </c:pt>
                <c:pt idx="6">
                  <c:v>15660.4</c:v>
                </c:pt>
                <c:pt idx="7">
                  <c:v>4644.04625526369</c:v>
                </c:pt>
                <c:pt idx="8">
                  <c:v>15349.05</c:v>
                </c:pt>
                <c:pt idx="9">
                  <c:v>15521.89</c:v>
                </c:pt>
                <c:pt idx="10">
                  <c:v>12532.19</c:v>
                </c:pt>
                <c:pt idx="11">
                  <c:v>10154.58</c:v>
                </c:pt>
                <c:pt idx="12">
                  <c:v>13427.28</c:v>
                </c:pt>
              </c:numCache>
            </c:numRef>
          </c:val>
          <c:extLst>
            <c:ext xmlns:c16="http://schemas.microsoft.com/office/drawing/2014/chart" uri="{C3380CC4-5D6E-409C-BE32-E72D297353CC}">
              <c16:uniqueId val="{00000004-60DD-49DE-84CD-361CA614C069}"/>
            </c:ext>
          </c:extLst>
        </c:ser>
        <c:ser>
          <c:idx val="5"/>
          <c:order val="5"/>
          <c:tx>
            <c:strRef>
              <c:f>IBB!$A$8</c:f>
              <c:strCache>
                <c:ptCount val="1"/>
                <c:pt idx="0">
                  <c:v>Kootenay Lake</c:v>
                </c:pt>
              </c:strCache>
            </c:strRef>
          </c:tx>
          <c:spPr>
            <a:solidFill>
              <a:schemeClr val="accent6"/>
            </a:solidFill>
            <a:ln>
              <a:noFill/>
            </a:ln>
            <a:effectLst/>
          </c:spPr>
          <c:invertIfNegative val="0"/>
          <c:cat>
            <c:numRef>
              <c:f>IBB!$B$2:$N$2</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cat>
          <c:val>
            <c:numRef>
              <c:f>IBB!$B$8:$N$8</c:f>
              <c:numCache>
                <c:formatCode>#,##0.0</c:formatCode>
                <c:ptCount val="13"/>
                <c:pt idx="0">
                  <c:v>1569.1</c:v>
                </c:pt>
                <c:pt idx="1">
                  <c:v>963.8</c:v>
                </c:pt>
                <c:pt idx="2">
                  <c:v>771</c:v>
                </c:pt>
                <c:pt idx="3">
                  <c:v>473.4</c:v>
                </c:pt>
                <c:pt idx="4">
                  <c:v>1534.79</c:v>
                </c:pt>
                <c:pt idx="5">
                  <c:v>1377.62</c:v>
                </c:pt>
                <c:pt idx="6">
                  <c:v>8768.41</c:v>
                </c:pt>
                <c:pt idx="7">
                  <c:v>2015.8243564903</c:v>
                </c:pt>
                <c:pt idx="8">
                  <c:v>5583.06</c:v>
                </c:pt>
                <c:pt idx="9">
                  <c:v>8540.26</c:v>
                </c:pt>
                <c:pt idx="10">
                  <c:v>2365.91</c:v>
                </c:pt>
                <c:pt idx="11">
                  <c:v>3674.61</c:v>
                </c:pt>
                <c:pt idx="12">
                  <c:v>3303.59</c:v>
                </c:pt>
              </c:numCache>
            </c:numRef>
          </c:val>
          <c:extLst>
            <c:ext xmlns:c16="http://schemas.microsoft.com/office/drawing/2014/chart" uri="{C3380CC4-5D6E-409C-BE32-E72D297353CC}">
              <c16:uniqueId val="{00000005-60DD-49DE-84CD-361CA614C069}"/>
            </c:ext>
          </c:extLst>
        </c:ser>
        <c:ser>
          <c:idx val="6"/>
          <c:order val="6"/>
          <c:tx>
            <c:strRef>
              <c:f>IBB!$A$9</c:f>
              <c:strCache>
                <c:ptCount val="1"/>
                <c:pt idx="0">
                  <c:v>Revelstoke</c:v>
                </c:pt>
              </c:strCache>
            </c:strRef>
          </c:tx>
          <c:spPr>
            <a:solidFill>
              <a:schemeClr val="accent1">
                <a:lumMod val="60000"/>
              </a:schemeClr>
            </a:solidFill>
            <a:ln>
              <a:noFill/>
            </a:ln>
            <a:effectLst/>
          </c:spPr>
          <c:invertIfNegative val="0"/>
          <c:cat>
            <c:numRef>
              <c:f>IBB!$B$2:$N$2</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cat>
          <c:val>
            <c:numRef>
              <c:f>IBB!$B$9:$N$9</c:f>
              <c:numCache>
                <c:formatCode>#,##0.0</c:formatCode>
                <c:ptCount val="13"/>
                <c:pt idx="0">
                  <c:v>657.9</c:v>
                </c:pt>
                <c:pt idx="1">
                  <c:v>115.9</c:v>
                </c:pt>
                <c:pt idx="2">
                  <c:v>5762</c:v>
                </c:pt>
                <c:pt idx="3">
                  <c:v>235.6</c:v>
                </c:pt>
                <c:pt idx="4">
                  <c:v>1072.47</c:v>
                </c:pt>
                <c:pt idx="5">
                  <c:v>698.34</c:v>
                </c:pt>
                <c:pt idx="6">
                  <c:v>7018.51</c:v>
                </c:pt>
                <c:pt idx="7">
                  <c:v>1745.3679874473701</c:v>
                </c:pt>
                <c:pt idx="8">
                  <c:v>4328.7326043271796</c:v>
                </c:pt>
                <c:pt idx="9">
                  <c:v>5358.71</c:v>
                </c:pt>
                <c:pt idx="10">
                  <c:v>401.59</c:v>
                </c:pt>
                <c:pt idx="11">
                  <c:v>2449.09</c:v>
                </c:pt>
                <c:pt idx="12">
                  <c:v>660.49</c:v>
                </c:pt>
              </c:numCache>
            </c:numRef>
          </c:val>
          <c:extLst>
            <c:ext xmlns:c16="http://schemas.microsoft.com/office/drawing/2014/chart" uri="{C3380CC4-5D6E-409C-BE32-E72D297353CC}">
              <c16:uniqueId val="{00000006-60DD-49DE-84CD-361CA614C069}"/>
            </c:ext>
          </c:extLst>
        </c:ser>
        <c:dLbls>
          <c:showLegendKey val="0"/>
          <c:showVal val="0"/>
          <c:showCatName val="0"/>
          <c:showSerName val="0"/>
          <c:showPercent val="0"/>
          <c:showBubbleSize val="0"/>
        </c:dLbls>
        <c:gapWidth val="150"/>
        <c:overlap val="100"/>
        <c:axId val="577016704"/>
        <c:axId val="577010800"/>
      </c:barChart>
      <c:catAx>
        <c:axId val="577016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77010800"/>
        <c:crosses val="autoZero"/>
        <c:auto val="1"/>
        <c:lblAlgn val="ctr"/>
        <c:lblOffset val="100"/>
        <c:noMultiLvlLbl val="0"/>
      </c:catAx>
      <c:valAx>
        <c:axId val="577010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77016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IBB!$A$30</c:f>
              <c:strCache>
                <c:ptCount val="1"/>
                <c:pt idx="0">
                  <c:v>Boundary</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IBB!$B$29:$N$29</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cat>
          <c:val>
            <c:numRef>
              <c:f>IBB!$B$30:$N$30</c:f>
              <c:numCache>
                <c:formatCode>#,##0.0</c:formatCode>
                <c:ptCount val="13"/>
                <c:pt idx="0">
                  <c:v>530.6</c:v>
                </c:pt>
                <c:pt idx="1">
                  <c:v>130.6</c:v>
                </c:pt>
                <c:pt idx="2">
                  <c:v>592.4</c:v>
                </c:pt>
                <c:pt idx="3">
                  <c:v>1032.9000000000001</c:v>
                </c:pt>
                <c:pt idx="4">
                  <c:v>1247.02</c:v>
                </c:pt>
                <c:pt idx="5">
                  <c:v>1679.18</c:v>
                </c:pt>
                <c:pt idx="6">
                  <c:v>3622.34</c:v>
                </c:pt>
                <c:pt idx="7">
                  <c:v>540.85466875000998</c:v>
                </c:pt>
                <c:pt idx="8">
                  <c:v>1875.7</c:v>
                </c:pt>
                <c:pt idx="9">
                  <c:v>1683.11</c:v>
                </c:pt>
                <c:pt idx="10">
                  <c:v>251.63</c:v>
                </c:pt>
                <c:pt idx="11">
                  <c:v>313.45999999999998</c:v>
                </c:pt>
                <c:pt idx="12">
                  <c:v>1327.87</c:v>
                </c:pt>
              </c:numCache>
            </c:numRef>
          </c:val>
          <c:extLst>
            <c:ext xmlns:c16="http://schemas.microsoft.com/office/drawing/2014/chart" uri="{C3380CC4-5D6E-409C-BE32-E72D297353CC}">
              <c16:uniqueId val="{00000000-F942-47FB-95C9-4C19E7E7D0AE}"/>
            </c:ext>
          </c:extLst>
        </c:ser>
        <c:dLbls>
          <c:showLegendKey val="0"/>
          <c:showVal val="0"/>
          <c:showCatName val="0"/>
          <c:showSerName val="0"/>
          <c:showPercent val="0"/>
          <c:showBubbleSize val="0"/>
        </c:dLbls>
        <c:gapWidth val="219"/>
        <c:overlap val="-27"/>
        <c:axId val="577011784"/>
        <c:axId val="577012440"/>
      </c:barChart>
      <c:catAx>
        <c:axId val="577011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77012440"/>
        <c:crosses val="autoZero"/>
        <c:auto val="1"/>
        <c:lblAlgn val="ctr"/>
        <c:lblOffset val="100"/>
        <c:noMultiLvlLbl val="0"/>
      </c:catAx>
      <c:valAx>
        <c:axId val="57701244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77011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IDW!$A$4</c:f>
              <c:strCache>
                <c:ptCount val="1"/>
                <c:pt idx="0">
                  <c:v>Arrow</c:v>
                </c:pt>
              </c:strCache>
            </c:strRef>
          </c:tx>
          <c:spPr>
            <a:solidFill>
              <a:schemeClr val="accent1">
                <a:shade val="76000"/>
              </a:schemeClr>
            </a:solidFill>
            <a:ln>
              <a:noFill/>
            </a:ln>
            <a:effectLst/>
          </c:spPr>
          <c:invertIfNegative val="0"/>
          <c:cat>
            <c:numRef>
              <c:f>IDW!$B$3:$N$3</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cat>
          <c:val>
            <c:numRef>
              <c:f>IDW!$B$4:$N$4</c:f>
              <c:numCache>
                <c:formatCode>General</c:formatCode>
                <c:ptCount val="13"/>
                <c:pt idx="0">
                  <c:v>0</c:v>
                </c:pt>
                <c:pt idx="3" formatCode="#,##0.0">
                  <c:v>79.91</c:v>
                </c:pt>
                <c:pt idx="4" formatCode="#,##0.0">
                  <c:v>380.01</c:v>
                </c:pt>
                <c:pt idx="10">
                  <c:v>0</c:v>
                </c:pt>
                <c:pt idx="12">
                  <c:v>0</c:v>
                </c:pt>
              </c:numCache>
            </c:numRef>
          </c:val>
          <c:extLst>
            <c:ext xmlns:c16="http://schemas.microsoft.com/office/drawing/2014/chart" uri="{C3380CC4-5D6E-409C-BE32-E72D297353CC}">
              <c16:uniqueId val="{00000000-0AF1-402F-96F7-F5A7BA95EADD}"/>
            </c:ext>
          </c:extLst>
        </c:ser>
        <c:ser>
          <c:idx val="1"/>
          <c:order val="1"/>
          <c:tx>
            <c:strRef>
              <c:f>IDW!$A$5</c:f>
              <c:strCache>
                <c:ptCount val="1"/>
                <c:pt idx="0">
                  <c:v>Boundary</c:v>
                </c:pt>
              </c:strCache>
            </c:strRef>
          </c:tx>
          <c:spPr>
            <a:solidFill>
              <a:schemeClr val="accent2">
                <a:shade val="76000"/>
              </a:schemeClr>
            </a:solidFill>
            <a:ln>
              <a:noFill/>
            </a:ln>
            <a:effectLst/>
          </c:spPr>
          <c:invertIfNegative val="0"/>
          <c:cat>
            <c:numRef>
              <c:f>IDW!$B$3:$N$3</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cat>
          <c:val>
            <c:numRef>
              <c:f>IDW!$B$5:$N$5</c:f>
              <c:numCache>
                <c:formatCode>#,##0.0</c:formatCode>
                <c:ptCount val="13"/>
                <c:pt idx="0" formatCode="General">
                  <c:v>0</c:v>
                </c:pt>
                <c:pt idx="1">
                  <c:v>40104.25</c:v>
                </c:pt>
                <c:pt idx="2">
                  <c:v>43064.32</c:v>
                </c:pt>
                <c:pt idx="3">
                  <c:v>1250.3</c:v>
                </c:pt>
                <c:pt idx="5">
                  <c:v>1530.61</c:v>
                </c:pt>
                <c:pt idx="6">
                  <c:v>1694.07</c:v>
                </c:pt>
                <c:pt idx="8">
                  <c:v>2290.75</c:v>
                </c:pt>
                <c:pt idx="9">
                  <c:v>66.7</c:v>
                </c:pt>
                <c:pt idx="10">
                  <c:v>0</c:v>
                </c:pt>
                <c:pt idx="12">
                  <c:v>0</c:v>
                </c:pt>
              </c:numCache>
            </c:numRef>
          </c:val>
          <c:extLst>
            <c:ext xmlns:c16="http://schemas.microsoft.com/office/drawing/2014/chart" uri="{C3380CC4-5D6E-409C-BE32-E72D297353CC}">
              <c16:uniqueId val="{00000001-0AF1-402F-96F7-F5A7BA95EADD}"/>
            </c:ext>
          </c:extLst>
        </c:ser>
        <c:ser>
          <c:idx val="2"/>
          <c:order val="2"/>
          <c:tx>
            <c:strRef>
              <c:f>IDW!$A$6</c:f>
              <c:strCache>
                <c:ptCount val="1"/>
                <c:pt idx="0">
                  <c:v>Cranbrook</c:v>
                </c:pt>
              </c:strCache>
            </c:strRef>
          </c:tx>
          <c:spPr>
            <a:solidFill>
              <a:schemeClr val="accent3">
                <a:shade val="76000"/>
              </a:schemeClr>
            </a:solidFill>
            <a:ln>
              <a:noFill/>
            </a:ln>
            <a:effectLst/>
          </c:spPr>
          <c:invertIfNegative val="0"/>
          <c:cat>
            <c:numRef>
              <c:f>IDW!$B$3:$N$3</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cat>
          <c:val>
            <c:numRef>
              <c:f>IDW!$B$6:$N$6</c:f>
              <c:numCache>
                <c:formatCode>#,##0.0</c:formatCode>
                <c:ptCount val="13"/>
                <c:pt idx="0" formatCode="General">
                  <c:v>0</c:v>
                </c:pt>
                <c:pt idx="1">
                  <c:v>7167.21</c:v>
                </c:pt>
                <c:pt idx="2">
                  <c:v>6982.16</c:v>
                </c:pt>
                <c:pt idx="3">
                  <c:v>172.43</c:v>
                </c:pt>
                <c:pt idx="5">
                  <c:v>33.54</c:v>
                </c:pt>
                <c:pt idx="10" formatCode="General">
                  <c:v>0</c:v>
                </c:pt>
                <c:pt idx="12" formatCode="General">
                  <c:v>0</c:v>
                </c:pt>
              </c:numCache>
            </c:numRef>
          </c:val>
          <c:extLst>
            <c:ext xmlns:c16="http://schemas.microsoft.com/office/drawing/2014/chart" uri="{C3380CC4-5D6E-409C-BE32-E72D297353CC}">
              <c16:uniqueId val="{00000002-0AF1-402F-96F7-F5A7BA95EADD}"/>
            </c:ext>
          </c:extLst>
        </c:ser>
        <c:ser>
          <c:idx val="3"/>
          <c:order val="3"/>
          <c:tx>
            <c:strRef>
              <c:f>IDW!$A$7</c:f>
              <c:strCache>
                <c:ptCount val="1"/>
                <c:pt idx="0">
                  <c:v>Golden</c:v>
                </c:pt>
              </c:strCache>
            </c:strRef>
          </c:tx>
          <c:spPr>
            <a:solidFill>
              <a:schemeClr val="accent4">
                <a:shade val="76000"/>
              </a:schemeClr>
            </a:solidFill>
            <a:ln>
              <a:noFill/>
            </a:ln>
            <a:effectLst/>
          </c:spPr>
          <c:invertIfNegative val="0"/>
          <c:cat>
            <c:numRef>
              <c:f>IDW!$B$3:$N$3</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cat>
          <c:val>
            <c:numRef>
              <c:f>IDW!$B$7:$N$7</c:f>
              <c:numCache>
                <c:formatCode>General</c:formatCode>
                <c:ptCount val="13"/>
                <c:pt idx="2" formatCode="#,##0.0">
                  <c:v>33.68</c:v>
                </c:pt>
                <c:pt idx="10">
                  <c:v>0</c:v>
                </c:pt>
                <c:pt idx="12">
                  <c:v>0</c:v>
                </c:pt>
              </c:numCache>
            </c:numRef>
          </c:val>
          <c:extLst>
            <c:ext xmlns:c16="http://schemas.microsoft.com/office/drawing/2014/chart" uri="{C3380CC4-5D6E-409C-BE32-E72D297353CC}">
              <c16:uniqueId val="{00000003-0AF1-402F-96F7-F5A7BA95EADD}"/>
            </c:ext>
          </c:extLst>
        </c:ser>
        <c:ser>
          <c:idx val="4"/>
          <c:order val="4"/>
          <c:tx>
            <c:strRef>
              <c:f>IDW!$A$8</c:f>
              <c:strCache>
                <c:ptCount val="1"/>
                <c:pt idx="0">
                  <c:v>Kootenay Lake</c:v>
                </c:pt>
              </c:strCache>
            </c:strRef>
          </c:tx>
          <c:spPr>
            <a:solidFill>
              <a:schemeClr val="accent5">
                <a:shade val="76000"/>
              </a:schemeClr>
            </a:solidFill>
            <a:ln>
              <a:noFill/>
            </a:ln>
            <a:effectLst/>
          </c:spPr>
          <c:invertIfNegative val="0"/>
          <c:cat>
            <c:numRef>
              <c:f>IDW!$B$3:$N$3</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cat>
          <c:val>
            <c:numRef>
              <c:f>IDW!$B$8:$N$8</c:f>
              <c:numCache>
                <c:formatCode>General</c:formatCode>
                <c:ptCount val="13"/>
                <c:pt idx="8" formatCode="#,##0.0">
                  <c:v>36.43</c:v>
                </c:pt>
                <c:pt idx="10" formatCode="#,##0.0">
                  <c:v>0</c:v>
                </c:pt>
                <c:pt idx="12" formatCode="#,##0.0">
                  <c:v>0</c:v>
                </c:pt>
              </c:numCache>
            </c:numRef>
          </c:val>
          <c:extLst>
            <c:ext xmlns:c16="http://schemas.microsoft.com/office/drawing/2014/chart" uri="{C3380CC4-5D6E-409C-BE32-E72D297353CC}">
              <c16:uniqueId val="{00000004-0AF1-402F-96F7-F5A7BA95EADD}"/>
            </c:ext>
          </c:extLst>
        </c:ser>
        <c:ser>
          <c:idx val="5"/>
          <c:order val="5"/>
          <c:tx>
            <c:strRef>
              <c:f>IDW!$A$9</c:f>
              <c:strCache>
                <c:ptCount val="1"/>
                <c:pt idx="0">
                  <c:v>Invermere</c:v>
                </c:pt>
              </c:strCache>
            </c:strRef>
          </c:tx>
          <c:spPr>
            <a:solidFill>
              <a:schemeClr val="accent6">
                <a:shade val="76000"/>
              </a:schemeClr>
            </a:solidFill>
            <a:ln>
              <a:noFill/>
            </a:ln>
            <a:effectLst/>
          </c:spPr>
          <c:invertIfNegative val="0"/>
          <c:cat>
            <c:numRef>
              <c:f>IDW!$B$3:$N$3</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cat>
          <c:val>
            <c:numRef>
              <c:f>IDW!$B$9:$N$9</c:f>
              <c:numCache>
                <c:formatCode>General</c:formatCode>
                <c:ptCount val="13"/>
                <c:pt idx="2" formatCode="#,##0.0">
                  <c:v>21.44</c:v>
                </c:pt>
                <c:pt idx="10">
                  <c:v>0</c:v>
                </c:pt>
                <c:pt idx="12">
                  <c:v>0</c:v>
                </c:pt>
              </c:numCache>
            </c:numRef>
          </c:val>
          <c:extLst>
            <c:ext xmlns:c16="http://schemas.microsoft.com/office/drawing/2014/chart" uri="{C3380CC4-5D6E-409C-BE32-E72D297353CC}">
              <c16:uniqueId val="{00000005-0AF1-402F-96F7-F5A7BA95EADD}"/>
            </c:ext>
          </c:extLst>
        </c:ser>
        <c:ser>
          <c:idx val="6"/>
          <c:order val="6"/>
          <c:tx>
            <c:strRef>
              <c:f>IDW!$A$10</c:f>
              <c:strCache>
                <c:ptCount val="1"/>
                <c:pt idx="0">
                  <c:v>Revelstoke</c:v>
                </c:pt>
              </c:strCache>
            </c:strRef>
          </c:tx>
          <c:spPr>
            <a:solidFill>
              <a:schemeClr val="accent1">
                <a:tint val="77000"/>
              </a:schemeClr>
            </a:solidFill>
            <a:ln>
              <a:noFill/>
            </a:ln>
            <a:effectLst/>
          </c:spPr>
          <c:invertIfNegative val="0"/>
          <c:cat>
            <c:numRef>
              <c:f>IDW!$B$3:$N$3</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cat>
          <c:val>
            <c:numRef>
              <c:f>IDW!$B$10:$N$10</c:f>
              <c:numCache>
                <c:formatCode>#,##0.0</c:formatCode>
                <c:ptCount val="13"/>
                <c:pt idx="1">
                  <c:v>277.20999999999998</c:v>
                </c:pt>
                <c:pt idx="2">
                  <c:v>1702.78</c:v>
                </c:pt>
                <c:pt idx="3">
                  <c:v>14.92</c:v>
                </c:pt>
                <c:pt idx="10" formatCode="General">
                  <c:v>0</c:v>
                </c:pt>
                <c:pt idx="12" formatCode="General">
                  <c:v>0</c:v>
                </c:pt>
              </c:numCache>
            </c:numRef>
          </c:val>
          <c:extLst>
            <c:ext xmlns:c16="http://schemas.microsoft.com/office/drawing/2014/chart" uri="{C3380CC4-5D6E-409C-BE32-E72D297353CC}">
              <c16:uniqueId val="{00000006-0AF1-402F-96F7-F5A7BA95EADD}"/>
            </c:ext>
          </c:extLst>
        </c:ser>
        <c:dLbls>
          <c:showLegendKey val="0"/>
          <c:showVal val="0"/>
          <c:showCatName val="0"/>
          <c:showSerName val="0"/>
          <c:showPercent val="0"/>
          <c:showBubbleSize val="0"/>
        </c:dLbls>
        <c:gapWidth val="150"/>
        <c:overlap val="100"/>
        <c:axId val="830760704"/>
        <c:axId val="830754144"/>
      </c:barChart>
      <c:catAx>
        <c:axId val="830760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830754144"/>
        <c:crosses val="autoZero"/>
        <c:auto val="1"/>
        <c:lblAlgn val="ctr"/>
        <c:lblOffset val="100"/>
        <c:noMultiLvlLbl val="0"/>
      </c:catAx>
      <c:valAx>
        <c:axId val="830754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3076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0338699700753964E-2"/>
          <c:y val="2.8150991682661549E-2"/>
          <c:w val="0.89542017438902943"/>
          <c:h val="0.9124804409045798"/>
        </c:manualLayout>
      </c:layout>
      <c:lineChart>
        <c:grouping val="standard"/>
        <c:varyColors val="0"/>
        <c:ser>
          <c:idx val="0"/>
          <c:order val="0"/>
          <c:tx>
            <c:strRef>
              <c:f>MajorDefLarva_AllYears!$A$10</c:f>
              <c:strCache>
                <c:ptCount val="1"/>
                <c:pt idx="0">
                  <c:v>Western spruce budworm</c:v>
                </c:pt>
              </c:strCache>
            </c:strRef>
          </c:tx>
          <c:spPr>
            <a:ln w="28575" cap="rnd">
              <a:solidFill>
                <a:schemeClr val="accent1"/>
              </a:solidFill>
              <a:round/>
            </a:ln>
            <a:effectLst/>
          </c:spPr>
          <c:marker>
            <c:symbol val="none"/>
          </c:marker>
          <c:cat>
            <c:numRef>
              <c:f>MajorDefLarva_AllYears!$B$9:$O$9</c:f>
              <c:numCache>
                <c:formatCode>General</c:formatCode>
                <c:ptCount val="14"/>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numCache>
            </c:numRef>
          </c:cat>
          <c:val>
            <c:numRef>
              <c:f>MajorDefLarva_AllYears!$B$10:$O$10</c:f>
              <c:numCache>
                <c:formatCode>General</c:formatCode>
                <c:ptCount val="14"/>
                <c:pt idx="0">
                  <c:v>39</c:v>
                </c:pt>
                <c:pt idx="1">
                  <c:v>159</c:v>
                </c:pt>
                <c:pt idx="2">
                  <c:v>208</c:v>
                </c:pt>
                <c:pt idx="3">
                  <c:v>324</c:v>
                </c:pt>
                <c:pt idx="4">
                  <c:v>305</c:v>
                </c:pt>
                <c:pt idx="5">
                  <c:v>166</c:v>
                </c:pt>
                <c:pt idx="6">
                  <c:v>0</c:v>
                </c:pt>
                <c:pt idx="7">
                  <c:v>23</c:v>
                </c:pt>
                <c:pt idx="8">
                  <c:v>28</c:v>
                </c:pt>
                <c:pt idx="9" formatCode="0.0">
                  <c:v>79</c:v>
                </c:pt>
                <c:pt idx="10">
                  <c:v>36</c:v>
                </c:pt>
                <c:pt idx="11">
                  <c:v>12</c:v>
                </c:pt>
                <c:pt idx="12">
                  <c:v>1</c:v>
                </c:pt>
                <c:pt idx="13">
                  <c:v>0</c:v>
                </c:pt>
              </c:numCache>
            </c:numRef>
          </c:val>
          <c:smooth val="0"/>
          <c:extLst>
            <c:ext xmlns:c16="http://schemas.microsoft.com/office/drawing/2014/chart" uri="{C3380CC4-5D6E-409C-BE32-E72D297353CC}">
              <c16:uniqueId val="{00000000-CF0A-4AB9-9054-71FD49627C37}"/>
            </c:ext>
          </c:extLst>
        </c:ser>
        <c:ser>
          <c:idx val="1"/>
          <c:order val="1"/>
          <c:tx>
            <c:strRef>
              <c:f>MajorDefLarva_AllYears!$A$11</c:f>
              <c:strCache>
                <c:ptCount val="1"/>
                <c:pt idx="0">
                  <c:v>Western hemlock looper</c:v>
                </c:pt>
              </c:strCache>
            </c:strRef>
          </c:tx>
          <c:spPr>
            <a:ln w="28575" cap="rnd">
              <a:solidFill>
                <a:schemeClr val="accent2"/>
              </a:solidFill>
              <a:round/>
            </a:ln>
            <a:effectLst/>
          </c:spPr>
          <c:marker>
            <c:symbol val="none"/>
          </c:marker>
          <c:cat>
            <c:numRef>
              <c:f>MajorDefLarva_AllYears!$B$9:$O$9</c:f>
              <c:numCache>
                <c:formatCode>General</c:formatCode>
                <c:ptCount val="14"/>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numCache>
            </c:numRef>
          </c:cat>
          <c:val>
            <c:numRef>
              <c:f>MajorDefLarva_AllYears!$B$11:$O$11</c:f>
              <c:numCache>
                <c:formatCode>General</c:formatCode>
                <c:ptCount val="14"/>
                <c:pt idx="0">
                  <c:v>5</c:v>
                </c:pt>
                <c:pt idx="1">
                  <c:v>32</c:v>
                </c:pt>
                <c:pt idx="2">
                  <c:v>38</c:v>
                </c:pt>
                <c:pt idx="3">
                  <c:v>2</c:v>
                </c:pt>
                <c:pt idx="4">
                  <c:v>0</c:v>
                </c:pt>
                <c:pt idx="5">
                  <c:v>0</c:v>
                </c:pt>
                <c:pt idx="6">
                  <c:v>0</c:v>
                </c:pt>
                <c:pt idx="7">
                  <c:v>1</c:v>
                </c:pt>
                <c:pt idx="8">
                  <c:v>2</c:v>
                </c:pt>
                <c:pt idx="9" formatCode="0.0">
                  <c:v>12</c:v>
                </c:pt>
                <c:pt idx="10">
                  <c:v>28</c:v>
                </c:pt>
                <c:pt idx="11">
                  <c:v>12</c:v>
                </c:pt>
                <c:pt idx="12">
                  <c:v>0</c:v>
                </c:pt>
                <c:pt idx="13">
                  <c:v>0</c:v>
                </c:pt>
              </c:numCache>
            </c:numRef>
          </c:val>
          <c:smooth val="0"/>
          <c:extLst>
            <c:ext xmlns:c16="http://schemas.microsoft.com/office/drawing/2014/chart" uri="{C3380CC4-5D6E-409C-BE32-E72D297353CC}">
              <c16:uniqueId val="{00000001-CF0A-4AB9-9054-71FD49627C37}"/>
            </c:ext>
          </c:extLst>
        </c:ser>
        <c:ser>
          <c:idx val="2"/>
          <c:order val="2"/>
          <c:tx>
            <c:strRef>
              <c:f>MajorDefLarva_AllYears!$A$12</c:f>
              <c:strCache>
                <c:ptCount val="1"/>
                <c:pt idx="0">
                  <c:v>Western false hemlock looper</c:v>
                </c:pt>
              </c:strCache>
            </c:strRef>
          </c:tx>
          <c:spPr>
            <a:ln w="28575" cap="rnd">
              <a:solidFill>
                <a:schemeClr val="accent3"/>
              </a:solidFill>
              <a:round/>
            </a:ln>
            <a:effectLst/>
          </c:spPr>
          <c:marker>
            <c:symbol val="none"/>
          </c:marker>
          <c:cat>
            <c:numRef>
              <c:f>MajorDefLarva_AllYears!$B$9:$O$9</c:f>
              <c:numCache>
                <c:formatCode>General</c:formatCode>
                <c:ptCount val="14"/>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numCache>
            </c:numRef>
          </c:cat>
          <c:val>
            <c:numRef>
              <c:f>MajorDefLarva_AllYears!$B$12:$O$12</c:f>
              <c:numCache>
                <c:formatCode>General</c:formatCode>
                <c:ptCount val="14"/>
                <c:pt idx="0">
                  <c:v>72</c:v>
                </c:pt>
                <c:pt idx="1">
                  <c:v>75</c:v>
                </c:pt>
                <c:pt idx="2">
                  <c:v>15</c:v>
                </c:pt>
                <c:pt idx="3">
                  <c:v>1</c:v>
                </c:pt>
                <c:pt idx="4">
                  <c:v>0</c:v>
                </c:pt>
                <c:pt idx="5">
                  <c:v>0</c:v>
                </c:pt>
                <c:pt idx="6">
                  <c:v>0</c:v>
                </c:pt>
                <c:pt idx="7">
                  <c:v>1</c:v>
                </c:pt>
                <c:pt idx="8">
                  <c:v>2</c:v>
                </c:pt>
                <c:pt idx="9" formatCode="0.0">
                  <c:v>16</c:v>
                </c:pt>
                <c:pt idx="10">
                  <c:v>1</c:v>
                </c:pt>
                <c:pt idx="11">
                  <c:v>16</c:v>
                </c:pt>
                <c:pt idx="12">
                  <c:v>11</c:v>
                </c:pt>
                <c:pt idx="13">
                  <c:v>0</c:v>
                </c:pt>
              </c:numCache>
            </c:numRef>
          </c:val>
          <c:smooth val="0"/>
          <c:extLst>
            <c:ext xmlns:c16="http://schemas.microsoft.com/office/drawing/2014/chart" uri="{C3380CC4-5D6E-409C-BE32-E72D297353CC}">
              <c16:uniqueId val="{00000002-CF0A-4AB9-9054-71FD49627C37}"/>
            </c:ext>
          </c:extLst>
        </c:ser>
        <c:ser>
          <c:idx val="3"/>
          <c:order val="3"/>
          <c:tx>
            <c:strRef>
              <c:f>MajorDefLarva_AllYears!$A$13</c:f>
              <c:strCache>
                <c:ptCount val="1"/>
                <c:pt idx="0">
                  <c:v>Douglas-fir tussock moth</c:v>
                </c:pt>
              </c:strCache>
            </c:strRef>
          </c:tx>
          <c:spPr>
            <a:ln w="28575" cap="rnd">
              <a:solidFill>
                <a:schemeClr val="accent4"/>
              </a:solidFill>
              <a:round/>
            </a:ln>
            <a:effectLst/>
          </c:spPr>
          <c:marker>
            <c:symbol val="none"/>
          </c:marker>
          <c:cat>
            <c:numRef>
              <c:f>MajorDefLarva_AllYears!$B$9:$O$9</c:f>
              <c:numCache>
                <c:formatCode>General</c:formatCode>
                <c:ptCount val="14"/>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numCache>
            </c:numRef>
          </c:cat>
          <c:val>
            <c:numRef>
              <c:f>MajorDefLarva_AllYears!$B$13:$O$13</c:f>
              <c:numCache>
                <c:formatCode>General</c:formatCode>
                <c:ptCount val="14"/>
                <c:pt idx="0">
                  <c:v>0</c:v>
                </c:pt>
                <c:pt idx="1">
                  <c:v>0</c:v>
                </c:pt>
                <c:pt idx="2">
                  <c:v>2</c:v>
                </c:pt>
                <c:pt idx="3">
                  <c:v>0</c:v>
                </c:pt>
                <c:pt idx="4">
                  <c:v>0</c:v>
                </c:pt>
                <c:pt idx="5">
                  <c:v>0</c:v>
                </c:pt>
                <c:pt idx="6">
                  <c:v>0</c:v>
                </c:pt>
                <c:pt idx="7">
                  <c:v>0</c:v>
                </c:pt>
                <c:pt idx="8">
                  <c:v>2</c:v>
                </c:pt>
                <c:pt idx="9" formatCode="0.0">
                  <c:v>6</c:v>
                </c:pt>
                <c:pt idx="10">
                  <c:v>0</c:v>
                </c:pt>
                <c:pt idx="11">
                  <c:v>1</c:v>
                </c:pt>
                <c:pt idx="12">
                  <c:v>1</c:v>
                </c:pt>
                <c:pt idx="13">
                  <c:v>0</c:v>
                </c:pt>
              </c:numCache>
            </c:numRef>
          </c:val>
          <c:smooth val="0"/>
          <c:extLst>
            <c:ext xmlns:c16="http://schemas.microsoft.com/office/drawing/2014/chart" uri="{C3380CC4-5D6E-409C-BE32-E72D297353CC}">
              <c16:uniqueId val="{00000003-CF0A-4AB9-9054-71FD49627C37}"/>
            </c:ext>
          </c:extLst>
        </c:ser>
        <c:ser>
          <c:idx val="4"/>
          <c:order val="4"/>
          <c:tx>
            <c:strRef>
              <c:f>MajorDefLarva_AllYears!$A$14</c:f>
              <c:strCache>
                <c:ptCount val="1"/>
                <c:pt idx="0">
                  <c:v>Green-striped forest looper</c:v>
                </c:pt>
              </c:strCache>
            </c:strRef>
          </c:tx>
          <c:spPr>
            <a:ln w="28575" cap="rnd">
              <a:solidFill>
                <a:schemeClr val="accent5"/>
              </a:solidFill>
              <a:round/>
            </a:ln>
            <a:effectLst/>
          </c:spPr>
          <c:marker>
            <c:symbol val="none"/>
          </c:marker>
          <c:cat>
            <c:numRef>
              <c:f>MajorDefLarva_AllYears!$B$9:$O$9</c:f>
              <c:numCache>
                <c:formatCode>General</c:formatCode>
                <c:ptCount val="14"/>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numCache>
            </c:numRef>
          </c:cat>
          <c:val>
            <c:numRef>
              <c:f>MajorDefLarva_AllYears!$B$14:$O$14</c:f>
              <c:numCache>
                <c:formatCode>General</c:formatCode>
                <c:ptCount val="14"/>
                <c:pt idx="1">
                  <c:v>12</c:v>
                </c:pt>
                <c:pt idx="2">
                  <c:v>18</c:v>
                </c:pt>
                <c:pt idx="3">
                  <c:v>0</c:v>
                </c:pt>
                <c:pt idx="4">
                  <c:v>4</c:v>
                </c:pt>
                <c:pt idx="5">
                  <c:v>0</c:v>
                </c:pt>
                <c:pt idx="6">
                  <c:v>1</c:v>
                </c:pt>
                <c:pt idx="7">
                  <c:v>6</c:v>
                </c:pt>
                <c:pt idx="8">
                  <c:v>8</c:v>
                </c:pt>
                <c:pt idx="9" formatCode="0.0">
                  <c:v>8</c:v>
                </c:pt>
                <c:pt idx="10">
                  <c:v>7</c:v>
                </c:pt>
                <c:pt idx="11">
                  <c:v>8</c:v>
                </c:pt>
                <c:pt idx="12">
                  <c:v>4</c:v>
                </c:pt>
                <c:pt idx="13">
                  <c:v>0</c:v>
                </c:pt>
              </c:numCache>
            </c:numRef>
          </c:val>
          <c:smooth val="0"/>
          <c:extLst>
            <c:ext xmlns:c16="http://schemas.microsoft.com/office/drawing/2014/chart" uri="{C3380CC4-5D6E-409C-BE32-E72D297353CC}">
              <c16:uniqueId val="{00000004-CF0A-4AB9-9054-71FD49627C37}"/>
            </c:ext>
          </c:extLst>
        </c:ser>
        <c:ser>
          <c:idx val="5"/>
          <c:order val="5"/>
          <c:tx>
            <c:strRef>
              <c:f>MajorDefLarva_AllYears!$A$15</c:f>
              <c:strCache>
                <c:ptCount val="1"/>
                <c:pt idx="0">
                  <c:v>Sawflies</c:v>
                </c:pt>
              </c:strCache>
            </c:strRef>
          </c:tx>
          <c:spPr>
            <a:ln w="28575" cap="rnd">
              <a:solidFill>
                <a:schemeClr val="accent6"/>
              </a:solidFill>
              <a:round/>
            </a:ln>
            <a:effectLst/>
          </c:spPr>
          <c:marker>
            <c:symbol val="none"/>
          </c:marker>
          <c:cat>
            <c:numRef>
              <c:f>MajorDefLarva_AllYears!$B$9:$O$9</c:f>
              <c:numCache>
                <c:formatCode>General</c:formatCode>
                <c:ptCount val="14"/>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numCache>
            </c:numRef>
          </c:cat>
          <c:val>
            <c:numRef>
              <c:f>MajorDefLarva_AllYears!$B$15:$O$15</c:f>
              <c:numCache>
                <c:formatCode>General</c:formatCode>
                <c:ptCount val="14"/>
                <c:pt idx="0">
                  <c:v>38</c:v>
                </c:pt>
                <c:pt idx="1">
                  <c:v>34</c:v>
                </c:pt>
                <c:pt idx="2">
                  <c:v>12</c:v>
                </c:pt>
                <c:pt idx="3">
                  <c:v>3</c:v>
                </c:pt>
                <c:pt idx="4">
                  <c:v>7</c:v>
                </c:pt>
                <c:pt idx="5">
                  <c:v>2</c:v>
                </c:pt>
                <c:pt idx="6">
                  <c:v>0</c:v>
                </c:pt>
                <c:pt idx="7">
                  <c:v>1</c:v>
                </c:pt>
                <c:pt idx="8">
                  <c:v>3</c:v>
                </c:pt>
                <c:pt idx="9" formatCode="0.0">
                  <c:v>0</c:v>
                </c:pt>
                <c:pt idx="10">
                  <c:v>3</c:v>
                </c:pt>
                <c:pt idx="11">
                  <c:v>0</c:v>
                </c:pt>
                <c:pt idx="12">
                  <c:v>0</c:v>
                </c:pt>
                <c:pt idx="13">
                  <c:v>4</c:v>
                </c:pt>
              </c:numCache>
            </c:numRef>
          </c:val>
          <c:smooth val="0"/>
          <c:extLst>
            <c:ext xmlns:c16="http://schemas.microsoft.com/office/drawing/2014/chart" uri="{C3380CC4-5D6E-409C-BE32-E72D297353CC}">
              <c16:uniqueId val="{00000005-CF0A-4AB9-9054-71FD49627C37}"/>
            </c:ext>
          </c:extLst>
        </c:ser>
        <c:dLbls>
          <c:showLegendKey val="0"/>
          <c:showVal val="0"/>
          <c:showCatName val="0"/>
          <c:showSerName val="0"/>
          <c:showPercent val="0"/>
          <c:showBubbleSize val="0"/>
        </c:dLbls>
        <c:smooth val="0"/>
        <c:axId val="729989400"/>
        <c:axId val="1"/>
      </c:lineChart>
      <c:catAx>
        <c:axId val="72998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vert="horz"/>
          <a:lstStyle/>
          <a:p>
            <a:pPr>
              <a:defRPr sz="1400" b="0" i="0" u="none" strike="noStrike" baseline="0">
                <a:solidFill>
                  <a:srgbClr val="333333"/>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spPr>
            <a:ln w="9525" cap="flat" cmpd="sng" algn="ctr">
              <a:solidFill>
                <a:schemeClr val="tx1">
                  <a:lumMod val="15000"/>
                  <a:lumOff val="85000"/>
                </a:schemeClr>
              </a:solidFill>
              <a:round/>
            </a:ln>
            <a:effectLst/>
          </c:spPr>
        </c:majorGridlines>
        <c:title>
          <c:tx>
            <c:rich>
              <a:bodyPr/>
              <a:lstStyle/>
              <a:p>
                <a:pPr>
                  <a:defRPr sz="1000" b="0" i="0" u="none" strike="noStrike" baseline="0">
                    <a:solidFill>
                      <a:srgbClr val="333333"/>
                    </a:solidFill>
                    <a:latin typeface="Calibri"/>
                    <a:ea typeface="Calibri"/>
                    <a:cs typeface="Calibri"/>
                  </a:defRPr>
                </a:pPr>
                <a:r>
                  <a:rPr lang="en-CA"/>
                  <a:t># of larva</a:t>
                </a:r>
              </a:p>
            </c:rich>
          </c:tx>
          <c:overlay val="0"/>
          <c:spPr>
            <a:noFill/>
            <a:ln w="25400">
              <a:noFill/>
            </a:ln>
          </c:spPr>
        </c:title>
        <c:numFmt formatCode="General" sourceLinked="1"/>
        <c:majorTickMark val="none"/>
        <c:minorTickMark val="none"/>
        <c:tickLblPos val="nextTo"/>
        <c:spPr>
          <a:ln w="9525">
            <a:noFill/>
          </a:ln>
        </c:spPr>
        <c:txPr>
          <a:bodyPr rot="0" vert="horz"/>
          <a:lstStyle/>
          <a:p>
            <a:pPr>
              <a:defRPr sz="900" b="0" i="0" u="none" strike="noStrike" baseline="0">
                <a:solidFill>
                  <a:srgbClr val="333333"/>
                </a:solidFill>
                <a:latin typeface="Calibri"/>
                <a:ea typeface="Calibri"/>
                <a:cs typeface="Calibri"/>
              </a:defRPr>
            </a:pPr>
            <a:endParaRPr lang="en-US"/>
          </a:p>
        </c:txPr>
        <c:crossAx val="729989400"/>
        <c:crosses val="autoZero"/>
        <c:crossBetween val="between"/>
      </c:valAx>
      <c:spPr>
        <a:noFill/>
        <a:ln w="25400">
          <a:noFill/>
        </a:ln>
      </c:spPr>
    </c:plotArea>
    <c:legend>
      <c:legendPos val="r"/>
      <c:layout>
        <c:manualLayout>
          <c:xMode val="edge"/>
          <c:yMode val="edge"/>
          <c:x val="0.7186448112304803"/>
          <c:y val="2.0242929986199122E-2"/>
          <c:w val="0.27457655523428731"/>
          <c:h val="0.50202466365773835"/>
        </c:manualLayout>
      </c:layout>
      <c:overlay val="0"/>
      <c:spPr>
        <a:solidFill>
          <a:schemeClr val="bg1"/>
        </a:solidFill>
        <a:ln w="25400">
          <a:solidFill>
            <a:schemeClr val="tx1">
              <a:lumMod val="15000"/>
              <a:lumOff val="85000"/>
            </a:schemeClr>
          </a:solidFill>
        </a:ln>
      </c:spPr>
      <c:txPr>
        <a:bodyPr/>
        <a:lstStyle/>
        <a:p>
          <a:pPr>
            <a:defRPr sz="1600" b="0" i="0" u="none" strike="noStrike" baseline="0">
              <a:solidFill>
                <a:srgbClr val="333333"/>
              </a:solidFill>
              <a:latin typeface="Calibri"/>
              <a:ea typeface="Calibri"/>
              <a:cs typeface="Calibri"/>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acrossLinear" id="2">
  <a:schemeClr val="accent1"/>
  <a:schemeClr val="accent2"/>
  <a:schemeClr val="accent3"/>
  <a:schemeClr val="accent4"/>
  <a:schemeClr val="accent5"/>
  <a:schemeClr val="accent6"/>
</cs:colorStyle>
</file>

<file path=ppt/charts/colors2.xml><?xml version="1.0" encoding="utf-8"?>
<cs:colorStyle xmlns:cs="http://schemas.microsoft.com/office/drawing/2012/chartStyle" xmlns:a="http://schemas.openxmlformats.org/drawingml/2006/main" meth="acrossLinear" id="2">
  <a:schemeClr val="accent1"/>
  <a:schemeClr val="accent2"/>
  <a:schemeClr val="accent3"/>
  <a:schemeClr val="accent4"/>
  <a:schemeClr val="accent5"/>
  <a:schemeClr val="accent6"/>
</cs:colorStyle>
</file>

<file path=ppt/charts/colors3.xml><?xml version="1.0" encoding="utf-8"?>
<cs:colorStyle xmlns:cs="http://schemas.microsoft.com/office/drawing/2012/chartStyle" xmlns:a="http://schemas.openxmlformats.org/drawingml/2006/main" meth="acrossLinear" id="2">
  <a:schemeClr val="accent1"/>
  <a:schemeClr val="accent2"/>
  <a:schemeClr val="accent3"/>
  <a:schemeClr val="accent4"/>
  <a:schemeClr val="accent5"/>
  <a:schemeClr val="accent6"/>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acrossLinear" id="2">
  <a:schemeClr val="accent1"/>
  <a:schemeClr val="accent2"/>
  <a:schemeClr val="accent3"/>
  <a:schemeClr val="accent4"/>
  <a:schemeClr val="accent5"/>
  <a:schemeClr val="accent6"/>
</cs:colorStyle>
</file>

<file path=ppt/charts/colors7.xml><?xml version="1.0" encoding="utf-8"?>
<cs:colorStyle xmlns:cs="http://schemas.microsoft.com/office/drawing/2012/chartStyle" xmlns:a="http://schemas.openxmlformats.org/drawingml/2006/main" meth="acrossLinear" id="2">
  <a:schemeClr val="accent1"/>
  <a:schemeClr val="accent2"/>
  <a:schemeClr val="accent3"/>
  <a:schemeClr val="accent4"/>
  <a:schemeClr val="accent5"/>
  <a:schemeClr val="accent6"/>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A25C2A-85F6-4FA4-A5AB-20777B793BC2}" type="doc">
      <dgm:prSet loTypeId="urn:microsoft.com/office/officeart/2005/8/layout/list1" loCatId="list" qsTypeId="urn:microsoft.com/office/officeart/2005/8/quickstyle/simple1" qsCatId="simple" csTypeId="urn:microsoft.com/office/officeart/2005/8/colors/colorful5" csCatId="colorful"/>
      <dgm:spPr/>
      <dgm:t>
        <a:bodyPr/>
        <a:lstStyle/>
        <a:p>
          <a:endParaRPr lang="en-US"/>
        </a:p>
      </dgm:t>
    </dgm:pt>
    <dgm:pt modelId="{2D8661CE-4E79-4F63-BFBE-E76D28D2971C}">
      <dgm:prSet/>
      <dgm:spPr/>
      <dgm:t>
        <a:bodyPr/>
        <a:lstStyle/>
        <a:p>
          <a:r>
            <a:rPr lang="en-CA"/>
            <a:t>Climate change and forest health</a:t>
          </a:r>
          <a:endParaRPr lang="en-US"/>
        </a:p>
      </dgm:t>
    </dgm:pt>
    <dgm:pt modelId="{30E4257E-24B0-47FF-AFB1-0499D1032CDA}" type="parTrans" cxnId="{693EDC59-0DC5-426C-9C96-22EB3B8AD0FC}">
      <dgm:prSet/>
      <dgm:spPr/>
      <dgm:t>
        <a:bodyPr/>
        <a:lstStyle/>
        <a:p>
          <a:endParaRPr lang="en-US"/>
        </a:p>
      </dgm:t>
    </dgm:pt>
    <dgm:pt modelId="{22E49CA8-3515-4639-A89F-DA1280C54AA8}" type="sibTrans" cxnId="{693EDC59-0DC5-426C-9C96-22EB3B8AD0FC}">
      <dgm:prSet/>
      <dgm:spPr/>
      <dgm:t>
        <a:bodyPr/>
        <a:lstStyle/>
        <a:p>
          <a:endParaRPr lang="en-US"/>
        </a:p>
      </dgm:t>
    </dgm:pt>
    <dgm:pt modelId="{6444514D-5CE2-4C24-97C5-BFC0974A2F08}">
      <dgm:prSet/>
      <dgm:spPr/>
      <dgm:t>
        <a:bodyPr/>
        <a:lstStyle/>
        <a:p>
          <a:r>
            <a:rPr lang="en-CA"/>
            <a:t>Bark beetles</a:t>
          </a:r>
          <a:endParaRPr lang="en-US"/>
        </a:p>
      </dgm:t>
    </dgm:pt>
    <dgm:pt modelId="{8DC53CAE-BC93-4D88-86CD-850A32235316}" type="parTrans" cxnId="{1AC18436-574C-4B0B-9AAA-3CB3C3DDFC98}">
      <dgm:prSet/>
      <dgm:spPr/>
      <dgm:t>
        <a:bodyPr/>
        <a:lstStyle/>
        <a:p>
          <a:endParaRPr lang="en-US"/>
        </a:p>
      </dgm:t>
    </dgm:pt>
    <dgm:pt modelId="{F67C2BF1-3F9D-4E34-B045-E85E58963B57}" type="sibTrans" cxnId="{1AC18436-574C-4B0B-9AAA-3CB3C3DDFC98}">
      <dgm:prSet/>
      <dgm:spPr/>
      <dgm:t>
        <a:bodyPr/>
        <a:lstStyle/>
        <a:p>
          <a:endParaRPr lang="en-US"/>
        </a:p>
      </dgm:t>
    </dgm:pt>
    <dgm:pt modelId="{2412F833-8A5B-4470-8936-42548CAC1646}">
      <dgm:prSet/>
      <dgm:spPr/>
      <dgm:t>
        <a:bodyPr/>
        <a:lstStyle/>
        <a:p>
          <a:r>
            <a:rPr lang="en-CA"/>
            <a:t>Mountain pine beetle</a:t>
          </a:r>
          <a:endParaRPr lang="en-US"/>
        </a:p>
      </dgm:t>
    </dgm:pt>
    <dgm:pt modelId="{776BE4EB-3DD4-49C3-934C-6A38F1EDFA25}" type="parTrans" cxnId="{311415D9-1C8A-4F90-BCBD-65638A89F5B2}">
      <dgm:prSet/>
      <dgm:spPr/>
      <dgm:t>
        <a:bodyPr/>
        <a:lstStyle/>
        <a:p>
          <a:endParaRPr lang="en-US"/>
        </a:p>
      </dgm:t>
    </dgm:pt>
    <dgm:pt modelId="{D1042370-A8B7-4297-80BF-DEA6905CA27C}" type="sibTrans" cxnId="{311415D9-1C8A-4F90-BCBD-65638A89F5B2}">
      <dgm:prSet/>
      <dgm:spPr/>
      <dgm:t>
        <a:bodyPr/>
        <a:lstStyle/>
        <a:p>
          <a:endParaRPr lang="en-US"/>
        </a:p>
      </dgm:t>
    </dgm:pt>
    <dgm:pt modelId="{E83F67F9-C3A0-4602-A5A4-590ABE3BFC51}">
      <dgm:prSet/>
      <dgm:spPr/>
      <dgm:t>
        <a:bodyPr/>
        <a:lstStyle/>
        <a:p>
          <a:r>
            <a:rPr lang="en-CA"/>
            <a:t>Douglas-fir beetle</a:t>
          </a:r>
          <a:endParaRPr lang="en-US"/>
        </a:p>
      </dgm:t>
    </dgm:pt>
    <dgm:pt modelId="{509E8458-65B2-4F9A-9FF5-C783D4078B92}" type="parTrans" cxnId="{EE5351F8-47C7-4976-8523-88C8C9E95692}">
      <dgm:prSet/>
      <dgm:spPr/>
      <dgm:t>
        <a:bodyPr/>
        <a:lstStyle/>
        <a:p>
          <a:endParaRPr lang="en-US"/>
        </a:p>
      </dgm:t>
    </dgm:pt>
    <dgm:pt modelId="{6EF8C1D9-E1E9-4668-8C8D-05BC3987EB95}" type="sibTrans" cxnId="{EE5351F8-47C7-4976-8523-88C8C9E95692}">
      <dgm:prSet/>
      <dgm:spPr/>
      <dgm:t>
        <a:bodyPr/>
        <a:lstStyle/>
        <a:p>
          <a:endParaRPr lang="en-US"/>
        </a:p>
      </dgm:t>
    </dgm:pt>
    <dgm:pt modelId="{990C9B1F-58E8-40E4-9682-AD6B89973D7E}">
      <dgm:prSet/>
      <dgm:spPr/>
      <dgm:t>
        <a:bodyPr/>
        <a:lstStyle/>
        <a:p>
          <a:r>
            <a:rPr lang="en-CA"/>
            <a:t>Western balsam bark beetle</a:t>
          </a:r>
          <a:endParaRPr lang="en-US"/>
        </a:p>
      </dgm:t>
    </dgm:pt>
    <dgm:pt modelId="{A9302814-5D4D-434B-80D3-FEEAC523257F}" type="parTrans" cxnId="{E2B9CC2A-C47D-46CA-AF56-B4E726EEF478}">
      <dgm:prSet/>
      <dgm:spPr/>
      <dgm:t>
        <a:bodyPr/>
        <a:lstStyle/>
        <a:p>
          <a:endParaRPr lang="en-US"/>
        </a:p>
      </dgm:t>
    </dgm:pt>
    <dgm:pt modelId="{5BAC3DB9-CF78-4273-93CD-64D3F4B2A171}" type="sibTrans" cxnId="{E2B9CC2A-C47D-46CA-AF56-B4E726EEF478}">
      <dgm:prSet/>
      <dgm:spPr/>
      <dgm:t>
        <a:bodyPr/>
        <a:lstStyle/>
        <a:p>
          <a:endParaRPr lang="en-US"/>
        </a:p>
      </dgm:t>
    </dgm:pt>
    <dgm:pt modelId="{6CC8A2F4-F915-4BDF-8603-71E122E05465}">
      <dgm:prSet/>
      <dgm:spPr/>
      <dgm:t>
        <a:bodyPr/>
        <a:lstStyle/>
        <a:p>
          <a:r>
            <a:rPr lang="en-CA"/>
            <a:t>Defoliators</a:t>
          </a:r>
          <a:endParaRPr lang="en-US"/>
        </a:p>
      </dgm:t>
    </dgm:pt>
    <dgm:pt modelId="{D28D011D-E57F-4B23-B017-91DE4EAB023F}" type="parTrans" cxnId="{F4D2F03E-EF8F-458F-897C-5978A060C992}">
      <dgm:prSet/>
      <dgm:spPr/>
      <dgm:t>
        <a:bodyPr/>
        <a:lstStyle/>
        <a:p>
          <a:endParaRPr lang="en-US"/>
        </a:p>
      </dgm:t>
    </dgm:pt>
    <dgm:pt modelId="{9F625693-E68F-4176-8027-05D1B30BFFC4}" type="sibTrans" cxnId="{F4D2F03E-EF8F-458F-897C-5978A060C992}">
      <dgm:prSet/>
      <dgm:spPr/>
      <dgm:t>
        <a:bodyPr/>
        <a:lstStyle/>
        <a:p>
          <a:endParaRPr lang="en-US"/>
        </a:p>
      </dgm:t>
    </dgm:pt>
    <dgm:pt modelId="{2F5FBE41-C34E-4D02-BC07-359C43F78D9C}">
      <dgm:prSet/>
      <dgm:spPr/>
      <dgm:t>
        <a:bodyPr/>
        <a:lstStyle/>
        <a:p>
          <a:r>
            <a:rPr lang="en-CA"/>
            <a:t>Western spruce budworm</a:t>
          </a:r>
          <a:endParaRPr lang="en-US"/>
        </a:p>
      </dgm:t>
    </dgm:pt>
    <dgm:pt modelId="{66D74ADA-48C2-420C-B4E9-87E2296EEC4B}" type="parTrans" cxnId="{93D312A3-9CEA-49D0-B43E-174B8C350BC1}">
      <dgm:prSet/>
      <dgm:spPr/>
      <dgm:t>
        <a:bodyPr/>
        <a:lstStyle/>
        <a:p>
          <a:endParaRPr lang="en-US"/>
        </a:p>
      </dgm:t>
    </dgm:pt>
    <dgm:pt modelId="{2DE38CDB-D882-42DB-A79A-431C364F8EBC}" type="sibTrans" cxnId="{93D312A3-9CEA-49D0-B43E-174B8C350BC1}">
      <dgm:prSet/>
      <dgm:spPr/>
      <dgm:t>
        <a:bodyPr/>
        <a:lstStyle/>
        <a:p>
          <a:endParaRPr lang="en-US"/>
        </a:p>
      </dgm:t>
    </dgm:pt>
    <dgm:pt modelId="{81CFB0C2-DACF-4687-A267-BC2BBF209BAF}">
      <dgm:prSet/>
      <dgm:spPr/>
      <dgm:t>
        <a:bodyPr/>
        <a:lstStyle/>
        <a:p>
          <a:r>
            <a:rPr lang="en-CA"/>
            <a:t>Douglas-fir tussock moth</a:t>
          </a:r>
          <a:endParaRPr lang="en-US"/>
        </a:p>
      </dgm:t>
    </dgm:pt>
    <dgm:pt modelId="{5026165C-DFEE-46A4-BEDF-34DF22B0C7BF}" type="parTrans" cxnId="{5C95F249-F2CA-4650-BCD2-488172D5D94E}">
      <dgm:prSet/>
      <dgm:spPr/>
      <dgm:t>
        <a:bodyPr/>
        <a:lstStyle/>
        <a:p>
          <a:endParaRPr lang="en-US"/>
        </a:p>
      </dgm:t>
    </dgm:pt>
    <dgm:pt modelId="{CE1CD7D5-C971-4F73-AD9C-077F2F62B7B7}" type="sibTrans" cxnId="{5C95F249-F2CA-4650-BCD2-488172D5D94E}">
      <dgm:prSet/>
      <dgm:spPr/>
      <dgm:t>
        <a:bodyPr/>
        <a:lstStyle/>
        <a:p>
          <a:endParaRPr lang="en-US"/>
        </a:p>
      </dgm:t>
    </dgm:pt>
    <dgm:pt modelId="{44494AF5-6572-46E6-8971-59F0D31F901B}">
      <dgm:prSet/>
      <dgm:spPr/>
      <dgm:t>
        <a:bodyPr/>
        <a:lstStyle/>
        <a:p>
          <a:r>
            <a:rPr lang="en-CA"/>
            <a:t>Black army cutworm</a:t>
          </a:r>
          <a:endParaRPr lang="en-US"/>
        </a:p>
      </dgm:t>
    </dgm:pt>
    <dgm:pt modelId="{09363844-6850-4238-99D0-B663F0C35F57}" type="parTrans" cxnId="{54B228CC-2906-44A1-A41C-6E7F8AB1C2C1}">
      <dgm:prSet/>
      <dgm:spPr/>
      <dgm:t>
        <a:bodyPr/>
        <a:lstStyle/>
        <a:p>
          <a:endParaRPr lang="en-US"/>
        </a:p>
      </dgm:t>
    </dgm:pt>
    <dgm:pt modelId="{DFDF48BD-DD93-4781-92A3-0CC36571A9F8}" type="sibTrans" cxnId="{54B228CC-2906-44A1-A41C-6E7F8AB1C2C1}">
      <dgm:prSet/>
      <dgm:spPr/>
      <dgm:t>
        <a:bodyPr/>
        <a:lstStyle/>
        <a:p>
          <a:endParaRPr lang="en-US"/>
        </a:p>
      </dgm:t>
    </dgm:pt>
    <dgm:pt modelId="{A1B5566A-D08C-494F-9DA5-EB19AA5E94DC}">
      <dgm:prSet/>
      <dgm:spPr/>
      <dgm:t>
        <a:bodyPr/>
        <a:lstStyle/>
        <a:p>
          <a:r>
            <a:rPr lang="en-CA"/>
            <a:t>Invasives</a:t>
          </a:r>
          <a:endParaRPr lang="en-US"/>
        </a:p>
      </dgm:t>
    </dgm:pt>
    <dgm:pt modelId="{865E9D85-4797-4F31-B104-AFC8753CC05E}" type="parTrans" cxnId="{62E967A0-93EC-4BBD-BF16-53859CADB887}">
      <dgm:prSet/>
      <dgm:spPr/>
      <dgm:t>
        <a:bodyPr/>
        <a:lstStyle/>
        <a:p>
          <a:endParaRPr lang="en-US"/>
        </a:p>
      </dgm:t>
    </dgm:pt>
    <dgm:pt modelId="{32B9A24D-1028-4BD4-BA41-C12B6269A898}" type="sibTrans" cxnId="{62E967A0-93EC-4BBD-BF16-53859CADB887}">
      <dgm:prSet/>
      <dgm:spPr/>
      <dgm:t>
        <a:bodyPr/>
        <a:lstStyle/>
        <a:p>
          <a:endParaRPr lang="en-US"/>
        </a:p>
      </dgm:t>
    </dgm:pt>
    <dgm:pt modelId="{C80417CB-05A8-46E3-B23F-20C36EAD391E}">
      <dgm:prSet/>
      <dgm:spPr/>
      <dgm:t>
        <a:bodyPr/>
        <a:lstStyle/>
        <a:p>
          <a:r>
            <a:rPr lang="en-CA"/>
            <a:t>Balsam woolly adelgid</a:t>
          </a:r>
          <a:endParaRPr lang="en-US"/>
        </a:p>
      </dgm:t>
    </dgm:pt>
    <dgm:pt modelId="{D4267885-5406-4075-A5DF-DE52EA222E7B}" type="parTrans" cxnId="{38819209-8AE1-4084-80B4-6E1A9D0B00D3}">
      <dgm:prSet/>
      <dgm:spPr/>
      <dgm:t>
        <a:bodyPr/>
        <a:lstStyle/>
        <a:p>
          <a:endParaRPr lang="en-US"/>
        </a:p>
      </dgm:t>
    </dgm:pt>
    <dgm:pt modelId="{A0821062-DC5E-4487-94AE-D6067AD2AFCB}" type="sibTrans" cxnId="{38819209-8AE1-4084-80B4-6E1A9D0B00D3}">
      <dgm:prSet/>
      <dgm:spPr/>
      <dgm:t>
        <a:bodyPr/>
        <a:lstStyle/>
        <a:p>
          <a:endParaRPr lang="en-US"/>
        </a:p>
      </dgm:t>
    </dgm:pt>
    <dgm:pt modelId="{029130AF-4783-4646-B1EA-265D4D4F3B6F}">
      <dgm:prSet/>
      <dgm:spPr/>
      <dgm:t>
        <a:bodyPr/>
        <a:lstStyle/>
        <a:p>
          <a:r>
            <a:rPr lang="en-CA"/>
            <a:t>Spongy moth</a:t>
          </a:r>
          <a:endParaRPr lang="en-US"/>
        </a:p>
      </dgm:t>
    </dgm:pt>
    <dgm:pt modelId="{1DB70603-6CEB-48E6-8577-4C083BEC1F58}" type="parTrans" cxnId="{50D2DA58-DD63-41DC-BC51-B170AF64CA3D}">
      <dgm:prSet/>
      <dgm:spPr/>
      <dgm:t>
        <a:bodyPr/>
        <a:lstStyle/>
        <a:p>
          <a:endParaRPr lang="en-US"/>
        </a:p>
      </dgm:t>
    </dgm:pt>
    <dgm:pt modelId="{7F2F0AB8-4071-4EB5-9102-75681DE802B9}" type="sibTrans" cxnId="{50D2DA58-DD63-41DC-BC51-B170AF64CA3D}">
      <dgm:prSet/>
      <dgm:spPr/>
      <dgm:t>
        <a:bodyPr/>
        <a:lstStyle/>
        <a:p>
          <a:endParaRPr lang="en-US"/>
        </a:p>
      </dgm:t>
    </dgm:pt>
    <dgm:pt modelId="{306DB60C-DED9-47CF-B651-3CD1C652FB9E}">
      <dgm:prSet/>
      <dgm:spPr/>
      <dgm:t>
        <a:bodyPr/>
        <a:lstStyle/>
        <a:p>
          <a:r>
            <a:rPr lang="en-CA"/>
            <a:t>Bark beetle training courses</a:t>
          </a:r>
          <a:endParaRPr lang="en-US"/>
        </a:p>
      </dgm:t>
    </dgm:pt>
    <dgm:pt modelId="{0C1C8551-5D78-419D-B4DD-17E6399BA31C}" type="parTrans" cxnId="{D1A375F9-E83B-4CA8-AC06-BE43185001CB}">
      <dgm:prSet/>
      <dgm:spPr/>
      <dgm:t>
        <a:bodyPr/>
        <a:lstStyle/>
        <a:p>
          <a:endParaRPr lang="en-US"/>
        </a:p>
      </dgm:t>
    </dgm:pt>
    <dgm:pt modelId="{DB104712-D720-47AB-834F-6919095F9676}" type="sibTrans" cxnId="{D1A375F9-E83B-4CA8-AC06-BE43185001CB}">
      <dgm:prSet/>
      <dgm:spPr/>
      <dgm:t>
        <a:bodyPr/>
        <a:lstStyle/>
        <a:p>
          <a:endParaRPr lang="en-US"/>
        </a:p>
      </dgm:t>
    </dgm:pt>
    <dgm:pt modelId="{BFC4FE30-ACC6-4A95-8838-B2F58C0368F6}" type="pres">
      <dgm:prSet presAssocID="{9FA25C2A-85F6-4FA4-A5AB-20777B793BC2}" presName="linear" presStyleCnt="0">
        <dgm:presLayoutVars>
          <dgm:dir/>
          <dgm:animLvl val="lvl"/>
          <dgm:resizeHandles val="exact"/>
        </dgm:presLayoutVars>
      </dgm:prSet>
      <dgm:spPr/>
    </dgm:pt>
    <dgm:pt modelId="{3E9577DD-8806-4596-839E-8E1DDC732935}" type="pres">
      <dgm:prSet presAssocID="{2D8661CE-4E79-4F63-BFBE-E76D28D2971C}" presName="parentLin" presStyleCnt="0"/>
      <dgm:spPr/>
    </dgm:pt>
    <dgm:pt modelId="{7D151D0D-2CA1-4E01-87C3-51B6EA62C088}" type="pres">
      <dgm:prSet presAssocID="{2D8661CE-4E79-4F63-BFBE-E76D28D2971C}" presName="parentLeftMargin" presStyleLbl="node1" presStyleIdx="0" presStyleCnt="5"/>
      <dgm:spPr/>
    </dgm:pt>
    <dgm:pt modelId="{F5292ED5-8382-4780-BD76-7B1314649C54}" type="pres">
      <dgm:prSet presAssocID="{2D8661CE-4E79-4F63-BFBE-E76D28D2971C}" presName="parentText" presStyleLbl="node1" presStyleIdx="0" presStyleCnt="5">
        <dgm:presLayoutVars>
          <dgm:chMax val="0"/>
          <dgm:bulletEnabled val="1"/>
        </dgm:presLayoutVars>
      </dgm:prSet>
      <dgm:spPr/>
    </dgm:pt>
    <dgm:pt modelId="{491A49D4-074B-4ABF-9E2E-576F3C423652}" type="pres">
      <dgm:prSet presAssocID="{2D8661CE-4E79-4F63-BFBE-E76D28D2971C}" presName="negativeSpace" presStyleCnt="0"/>
      <dgm:spPr/>
    </dgm:pt>
    <dgm:pt modelId="{7ADDC471-CBCD-4EE8-82A2-C3ED0B007660}" type="pres">
      <dgm:prSet presAssocID="{2D8661CE-4E79-4F63-BFBE-E76D28D2971C}" presName="childText" presStyleLbl="conFgAcc1" presStyleIdx="0" presStyleCnt="5">
        <dgm:presLayoutVars>
          <dgm:bulletEnabled val="1"/>
        </dgm:presLayoutVars>
      </dgm:prSet>
      <dgm:spPr/>
    </dgm:pt>
    <dgm:pt modelId="{1DD5B924-EAFF-4A08-96CC-A8E736E4C94A}" type="pres">
      <dgm:prSet presAssocID="{22E49CA8-3515-4639-A89F-DA1280C54AA8}" presName="spaceBetweenRectangles" presStyleCnt="0"/>
      <dgm:spPr/>
    </dgm:pt>
    <dgm:pt modelId="{E23558A3-7181-44F5-8F33-C609220CADAC}" type="pres">
      <dgm:prSet presAssocID="{6444514D-5CE2-4C24-97C5-BFC0974A2F08}" presName="parentLin" presStyleCnt="0"/>
      <dgm:spPr/>
    </dgm:pt>
    <dgm:pt modelId="{E941DBFA-E3D8-4A8E-B60D-2E9FD7426CB4}" type="pres">
      <dgm:prSet presAssocID="{6444514D-5CE2-4C24-97C5-BFC0974A2F08}" presName="parentLeftMargin" presStyleLbl="node1" presStyleIdx="0" presStyleCnt="5"/>
      <dgm:spPr/>
    </dgm:pt>
    <dgm:pt modelId="{31767168-EAC4-4A21-9EAD-29C6D747209A}" type="pres">
      <dgm:prSet presAssocID="{6444514D-5CE2-4C24-97C5-BFC0974A2F08}" presName="parentText" presStyleLbl="node1" presStyleIdx="1" presStyleCnt="5">
        <dgm:presLayoutVars>
          <dgm:chMax val="0"/>
          <dgm:bulletEnabled val="1"/>
        </dgm:presLayoutVars>
      </dgm:prSet>
      <dgm:spPr/>
    </dgm:pt>
    <dgm:pt modelId="{253809F3-6D12-4AD2-AD22-46E12719365D}" type="pres">
      <dgm:prSet presAssocID="{6444514D-5CE2-4C24-97C5-BFC0974A2F08}" presName="negativeSpace" presStyleCnt="0"/>
      <dgm:spPr/>
    </dgm:pt>
    <dgm:pt modelId="{CEB4BC3A-AE3A-4654-A13F-48187C39D98C}" type="pres">
      <dgm:prSet presAssocID="{6444514D-5CE2-4C24-97C5-BFC0974A2F08}" presName="childText" presStyleLbl="conFgAcc1" presStyleIdx="1" presStyleCnt="5">
        <dgm:presLayoutVars>
          <dgm:bulletEnabled val="1"/>
        </dgm:presLayoutVars>
      </dgm:prSet>
      <dgm:spPr/>
    </dgm:pt>
    <dgm:pt modelId="{AC1D717F-B256-4E78-9E1A-494B89B9E696}" type="pres">
      <dgm:prSet presAssocID="{F67C2BF1-3F9D-4E34-B045-E85E58963B57}" presName="spaceBetweenRectangles" presStyleCnt="0"/>
      <dgm:spPr/>
    </dgm:pt>
    <dgm:pt modelId="{A539248B-56D7-4BE2-96A0-F739E45619AE}" type="pres">
      <dgm:prSet presAssocID="{6CC8A2F4-F915-4BDF-8603-71E122E05465}" presName="parentLin" presStyleCnt="0"/>
      <dgm:spPr/>
    </dgm:pt>
    <dgm:pt modelId="{38C523F7-F673-4F4C-8D38-2DFC76658C9D}" type="pres">
      <dgm:prSet presAssocID="{6CC8A2F4-F915-4BDF-8603-71E122E05465}" presName="parentLeftMargin" presStyleLbl="node1" presStyleIdx="1" presStyleCnt="5"/>
      <dgm:spPr/>
    </dgm:pt>
    <dgm:pt modelId="{007F27E8-1BA1-4FCE-8DF1-5FDEA8618A4F}" type="pres">
      <dgm:prSet presAssocID="{6CC8A2F4-F915-4BDF-8603-71E122E05465}" presName="parentText" presStyleLbl="node1" presStyleIdx="2" presStyleCnt="5">
        <dgm:presLayoutVars>
          <dgm:chMax val="0"/>
          <dgm:bulletEnabled val="1"/>
        </dgm:presLayoutVars>
      </dgm:prSet>
      <dgm:spPr/>
    </dgm:pt>
    <dgm:pt modelId="{50790B55-8248-4DA5-B319-3CC49E085F46}" type="pres">
      <dgm:prSet presAssocID="{6CC8A2F4-F915-4BDF-8603-71E122E05465}" presName="negativeSpace" presStyleCnt="0"/>
      <dgm:spPr/>
    </dgm:pt>
    <dgm:pt modelId="{A7801067-6917-4BC7-824A-665070E28AB9}" type="pres">
      <dgm:prSet presAssocID="{6CC8A2F4-F915-4BDF-8603-71E122E05465}" presName="childText" presStyleLbl="conFgAcc1" presStyleIdx="2" presStyleCnt="5">
        <dgm:presLayoutVars>
          <dgm:bulletEnabled val="1"/>
        </dgm:presLayoutVars>
      </dgm:prSet>
      <dgm:spPr/>
    </dgm:pt>
    <dgm:pt modelId="{2C312B21-D888-423C-8F33-E45C337DB0AB}" type="pres">
      <dgm:prSet presAssocID="{9F625693-E68F-4176-8027-05D1B30BFFC4}" presName="spaceBetweenRectangles" presStyleCnt="0"/>
      <dgm:spPr/>
    </dgm:pt>
    <dgm:pt modelId="{9B020A2A-E2DA-41DF-B1FB-B31BC317D53D}" type="pres">
      <dgm:prSet presAssocID="{A1B5566A-D08C-494F-9DA5-EB19AA5E94DC}" presName="parentLin" presStyleCnt="0"/>
      <dgm:spPr/>
    </dgm:pt>
    <dgm:pt modelId="{FC9A4E94-4664-470C-B736-FC4C929C8EB8}" type="pres">
      <dgm:prSet presAssocID="{A1B5566A-D08C-494F-9DA5-EB19AA5E94DC}" presName="parentLeftMargin" presStyleLbl="node1" presStyleIdx="2" presStyleCnt="5"/>
      <dgm:spPr/>
    </dgm:pt>
    <dgm:pt modelId="{B386FB73-097B-4FC7-8E62-9C273C1FF596}" type="pres">
      <dgm:prSet presAssocID="{A1B5566A-D08C-494F-9DA5-EB19AA5E94DC}" presName="parentText" presStyleLbl="node1" presStyleIdx="3" presStyleCnt="5">
        <dgm:presLayoutVars>
          <dgm:chMax val="0"/>
          <dgm:bulletEnabled val="1"/>
        </dgm:presLayoutVars>
      </dgm:prSet>
      <dgm:spPr/>
    </dgm:pt>
    <dgm:pt modelId="{ED42EAB8-543B-40D8-8319-3BF4A30826A3}" type="pres">
      <dgm:prSet presAssocID="{A1B5566A-D08C-494F-9DA5-EB19AA5E94DC}" presName="negativeSpace" presStyleCnt="0"/>
      <dgm:spPr/>
    </dgm:pt>
    <dgm:pt modelId="{E4E1DAA4-2E04-4238-8EAD-EDB1B65D9BEF}" type="pres">
      <dgm:prSet presAssocID="{A1B5566A-D08C-494F-9DA5-EB19AA5E94DC}" presName="childText" presStyleLbl="conFgAcc1" presStyleIdx="3" presStyleCnt="5">
        <dgm:presLayoutVars>
          <dgm:bulletEnabled val="1"/>
        </dgm:presLayoutVars>
      </dgm:prSet>
      <dgm:spPr/>
    </dgm:pt>
    <dgm:pt modelId="{A8527CBD-4C77-4CAA-BBCB-A8CCFFA46DEA}" type="pres">
      <dgm:prSet presAssocID="{32B9A24D-1028-4BD4-BA41-C12B6269A898}" presName="spaceBetweenRectangles" presStyleCnt="0"/>
      <dgm:spPr/>
    </dgm:pt>
    <dgm:pt modelId="{E729EFF9-7A83-4158-A3CE-881F7CCA87C3}" type="pres">
      <dgm:prSet presAssocID="{306DB60C-DED9-47CF-B651-3CD1C652FB9E}" presName="parentLin" presStyleCnt="0"/>
      <dgm:spPr/>
    </dgm:pt>
    <dgm:pt modelId="{9CD8D47F-F8AA-4804-B48A-C0DE85479620}" type="pres">
      <dgm:prSet presAssocID="{306DB60C-DED9-47CF-B651-3CD1C652FB9E}" presName="parentLeftMargin" presStyleLbl="node1" presStyleIdx="3" presStyleCnt="5"/>
      <dgm:spPr/>
    </dgm:pt>
    <dgm:pt modelId="{FF0BAD41-CDEE-4246-A395-8D1417A4BF0D}" type="pres">
      <dgm:prSet presAssocID="{306DB60C-DED9-47CF-B651-3CD1C652FB9E}" presName="parentText" presStyleLbl="node1" presStyleIdx="4" presStyleCnt="5">
        <dgm:presLayoutVars>
          <dgm:chMax val="0"/>
          <dgm:bulletEnabled val="1"/>
        </dgm:presLayoutVars>
      </dgm:prSet>
      <dgm:spPr/>
    </dgm:pt>
    <dgm:pt modelId="{7DB8752F-861B-4ED1-B860-4A27E67568D3}" type="pres">
      <dgm:prSet presAssocID="{306DB60C-DED9-47CF-B651-3CD1C652FB9E}" presName="negativeSpace" presStyleCnt="0"/>
      <dgm:spPr/>
    </dgm:pt>
    <dgm:pt modelId="{1DCE6D68-06A1-4602-BFA6-A2065A289AAA}" type="pres">
      <dgm:prSet presAssocID="{306DB60C-DED9-47CF-B651-3CD1C652FB9E}" presName="childText" presStyleLbl="conFgAcc1" presStyleIdx="4" presStyleCnt="5">
        <dgm:presLayoutVars>
          <dgm:bulletEnabled val="1"/>
        </dgm:presLayoutVars>
      </dgm:prSet>
      <dgm:spPr/>
    </dgm:pt>
  </dgm:ptLst>
  <dgm:cxnLst>
    <dgm:cxn modelId="{88160302-B39F-4C9A-9EAD-E05413900B2D}" type="presOf" srcId="{2F5FBE41-C34E-4D02-BC07-359C43F78D9C}" destId="{A7801067-6917-4BC7-824A-665070E28AB9}" srcOrd="0" destOrd="0" presId="urn:microsoft.com/office/officeart/2005/8/layout/list1"/>
    <dgm:cxn modelId="{38819209-8AE1-4084-80B4-6E1A9D0B00D3}" srcId="{A1B5566A-D08C-494F-9DA5-EB19AA5E94DC}" destId="{C80417CB-05A8-46E3-B23F-20C36EAD391E}" srcOrd="0" destOrd="0" parTransId="{D4267885-5406-4075-A5DF-DE52EA222E7B}" sibTransId="{A0821062-DC5E-4487-94AE-D6067AD2AFCB}"/>
    <dgm:cxn modelId="{6C56EF12-4258-4506-B410-C7586E946419}" type="presOf" srcId="{2D8661CE-4E79-4F63-BFBE-E76D28D2971C}" destId="{7D151D0D-2CA1-4E01-87C3-51B6EA62C088}" srcOrd="0" destOrd="0" presId="urn:microsoft.com/office/officeart/2005/8/layout/list1"/>
    <dgm:cxn modelId="{3E484324-BDBF-4CCE-BF70-8E853E08581A}" type="presOf" srcId="{306DB60C-DED9-47CF-B651-3CD1C652FB9E}" destId="{9CD8D47F-F8AA-4804-B48A-C0DE85479620}" srcOrd="0" destOrd="0" presId="urn:microsoft.com/office/officeart/2005/8/layout/list1"/>
    <dgm:cxn modelId="{E2B9CC2A-C47D-46CA-AF56-B4E726EEF478}" srcId="{6444514D-5CE2-4C24-97C5-BFC0974A2F08}" destId="{990C9B1F-58E8-40E4-9682-AD6B89973D7E}" srcOrd="2" destOrd="0" parTransId="{A9302814-5D4D-434B-80D3-FEEAC523257F}" sibTransId="{5BAC3DB9-CF78-4273-93CD-64D3F4B2A171}"/>
    <dgm:cxn modelId="{A58B262E-DF8F-47FB-A3B5-937B7BB84709}" type="presOf" srcId="{029130AF-4783-4646-B1EA-265D4D4F3B6F}" destId="{E4E1DAA4-2E04-4238-8EAD-EDB1B65D9BEF}" srcOrd="0" destOrd="1" presId="urn:microsoft.com/office/officeart/2005/8/layout/list1"/>
    <dgm:cxn modelId="{6DCC8534-B87F-4032-A571-832F5FF9A2D8}" type="presOf" srcId="{990C9B1F-58E8-40E4-9682-AD6B89973D7E}" destId="{CEB4BC3A-AE3A-4654-A13F-48187C39D98C}" srcOrd="0" destOrd="2" presId="urn:microsoft.com/office/officeart/2005/8/layout/list1"/>
    <dgm:cxn modelId="{1AC18436-574C-4B0B-9AAA-3CB3C3DDFC98}" srcId="{9FA25C2A-85F6-4FA4-A5AB-20777B793BC2}" destId="{6444514D-5CE2-4C24-97C5-BFC0974A2F08}" srcOrd="1" destOrd="0" parTransId="{8DC53CAE-BC93-4D88-86CD-850A32235316}" sibTransId="{F67C2BF1-3F9D-4E34-B045-E85E58963B57}"/>
    <dgm:cxn modelId="{F4D2F03E-EF8F-458F-897C-5978A060C992}" srcId="{9FA25C2A-85F6-4FA4-A5AB-20777B793BC2}" destId="{6CC8A2F4-F915-4BDF-8603-71E122E05465}" srcOrd="2" destOrd="0" parTransId="{D28D011D-E57F-4B23-B017-91DE4EAB023F}" sibTransId="{9F625693-E68F-4176-8027-05D1B30BFFC4}"/>
    <dgm:cxn modelId="{CA9E6D40-306D-4F87-8F12-B7C2A137141A}" type="presOf" srcId="{306DB60C-DED9-47CF-B651-3CD1C652FB9E}" destId="{FF0BAD41-CDEE-4246-A395-8D1417A4BF0D}" srcOrd="1" destOrd="0" presId="urn:microsoft.com/office/officeart/2005/8/layout/list1"/>
    <dgm:cxn modelId="{77AA9440-FBEB-409B-952A-BEC033173541}" type="presOf" srcId="{C80417CB-05A8-46E3-B23F-20C36EAD391E}" destId="{E4E1DAA4-2E04-4238-8EAD-EDB1B65D9BEF}" srcOrd="0" destOrd="0" presId="urn:microsoft.com/office/officeart/2005/8/layout/list1"/>
    <dgm:cxn modelId="{F749DA5B-91ED-4AF5-8466-50CE2695A9F6}" type="presOf" srcId="{E83F67F9-C3A0-4602-A5A4-590ABE3BFC51}" destId="{CEB4BC3A-AE3A-4654-A13F-48187C39D98C}" srcOrd="0" destOrd="1" presId="urn:microsoft.com/office/officeart/2005/8/layout/list1"/>
    <dgm:cxn modelId="{AFA1675F-CFEE-4DFB-A704-53D40F9FB164}" type="presOf" srcId="{6444514D-5CE2-4C24-97C5-BFC0974A2F08}" destId="{31767168-EAC4-4A21-9EAD-29C6D747209A}" srcOrd="1" destOrd="0" presId="urn:microsoft.com/office/officeart/2005/8/layout/list1"/>
    <dgm:cxn modelId="{FC672264-E4BC-48F6-B07B-044779528EE7}" type="presOf" srcId="{44494AF5-6572-46E6-8971-59F0D31F901B}" destId="{A7801067-6917-4BC7-824A-665070E28AB9}" srcOrd="0" destOrd="2" presId="urn:microsoft.com/office/officeart/2005/8/layout/list1"/>
    <dgm:cxn modelId="{5C95F249-F2CA-4650-BCD2-488172D5D94E}" srcId="{6CC8A2F4-F915-4BDF-8603-71E122E05465}" destId="{81CFB0C2-DACF-4687-A267-BC2BBF209BAF}" srcOrd="1" destOrd="0" parTransId="{5026165C-DFEE-46A4-BEDF-34DF22B0C7BF}" sibTransId="{CE1CD7D5-C971-4F73-AD9C-077F2F62B7B7}"/>
    <dgm:cxn modelId="{CBC5F973-B8C8-4091-82C1-BBE587973CE8}" type="presOf" srcId="{2D8661CE-4E79-4F63-BFBE-E76D28D2971C}" destId="{F5292ED5-8382-4780-BD76-7B1314649C54}" srcOrd="1" destOrd="0" presId="urn:microsoft.com/office/officeart/2005/8/layout/list1"/>
    <dgm:cxn modelId="{DEBB9176-A061-42E6-9A80-BFC7885732B0}" type="presOf" srcId="{9FA25C2A-85F6-4FA4-A5AB-20777B793BC2}" destId="{BFC4FE30-ACC6-4A95-8838-B2F58C0368F6}" srcOrd="0" destOrd="0" presId="urn:microsoft.com/office/officeart/2005/8/layout/list1"/>
    <dgm:cxn modelId="{50D2DA58-DD63-41DC-BC51-B170AF64CA3D}" srcId="{A1B5566A-D08C-494F-9DA5-EB19AA5E94DC}" destId="{029130AF-4783-4646-B1EA-265D4D4F3B6F}" srcOrd="1" destOrd="0" parTransId="{1DB70603-6CEB-48E6-8577-4C083BEC1F58}" sibTransId="{7F2F0AB8-4071-4EB5-9102-75681DE802B9}"/>
    <dgm:cxn modelId="{693EDC59-0DC5-426C-9C96-22EB3B8AD0FC}" srcId="{9FA25C2A-85F6-4FA4-A5AB-20777B793BC2}" destId="{2D8661CE-4E79-4F63-BFBE-E76D28D2971C}" srcOrd="0" destOrd="0" parTransId="{30E4257E-24B0-47FF-AFB1-0499D1032CDA}" sibTransId="{22E49CA8-3515-4639-A89F-DA1280C54AA8}"/>
    <dgm:cxn modelId="{50863788-0EE5-4C34-98EE-8B980E5DA177}" type="presOf" srcId="{6CC8A2F4-F915-4BDF-8603-71E122E05465}" destId="{007F27E8-1BA1-4FCE-8DF1-5FDEA8618A4F}" srcOrd="1" destOrd="0" presId="urn:microsoft.com/office/officeart/2005/8/layout/list1"/>
    <dgm:cxn modelId="{E1182E9B-82C8-4060-B61C-94C4E486AE9D}" type="presOf" srcId="{A1B5566A-D08C-494F-9DA5-EB19AA5E94DC}" destId="{FC9A4E94-4664-470C-B736-FC4C929C8EB8}" srcOrd="0" destOrd="0" presId="urn:microsoft.com/office/officeart/2005/8/layout/list1"/>
    <dgm:cxn modelId="{62E967A0-93EC-4BBD-BF16-53859CADB887}" srcId="{9FA25C2A-85F6-4FA4-A5AB-20777B793BC2}" destId="{A1B5566A-D08C-494F-9DA5-EB19AA5E94DC}" srcOrd="3" destOrd="0" parTransId="{865E9D85-4797-4F31-B104-AFC8753CC05E}" sibTransId="{32B9A24D-1028-4BD4-BA41-C12B6269A898}"/>
    <dgm:cxn modelId="{07C444A1-BC10-41CD-9E40-35E70A2F5FD6}" type="presOf" srcId="{6CC8A2F4-F915-4BDF-8603-71E122E05465}" destId="{38C523F7-F673-4F4C-8D38-2DFC76658C9D}" srcOrd="0" destOrd="0" presId="urn:microsoft.com/office/officeart/2005/8/layout/list1"/>
    <dgm:cxn modelId="{93D312A3-9CEA-49D0-B43E-174B8C350BC1}" srcId="{6CC8A2F4-F915-4BDF-8603-71E122E05465}" destId="{2F5FBE41-C34E-4D02-BC07-359C43F78D9C}" srcOrd="0" destOrd="0" parTransId="{66D74ADA-48C2-420C-B4E9-87E2296EEC4B}" sibTransId="{2DE38CDB-D882-42DB-A79A-431C364F8EBC}"/>
    <dgm:cxn modelId="{D86D55B1-A45F-45F7-A7F1-3E15300D4259}" type="presOf" srcId="{6444514D-5CE2-4C24-97C5-BFC0974A2F08}" destId="{E941DBFA-E3D8-4A8E-B60D-2E9FD7426CB4}" srcOrd="0" destOrd="0" presId="urn:microsoft.com/office/officeart/2005/8/layout/list1"/>
    <dgm:cxn modelId="{53DE2DBB-28E2-4E24-9C7B-5513B829EAE2}" type="presOf" srcId="{A1B5566A-D08C-494F-9DA5-EB19AA5E94DC}" destId="{B386FB73-097B-4FC7-8E62-9C273C1FF596}" srcOrd="1" destOrd="0" presId="urn:microsoft.com/office/officeart/2005/8/layout/list1"/>
    <dgm:cxn modelId="{0B6EA9BC-E43E-484B-9C3F-99A147375547}" type="presOf" srcId="{2412F833-8A5B-4470-8936-42548CAC1646}" destId="{CEB4BC3A-AE3A-4654-A13F-48187C39D98C}" srcOrd="0" destOrd="0" presId="urn:microsoft.com/office/officeart/2005/8/layout/list1"/>
    <dgm:cxn modelId="{54B228CC-2906-44A1-A41C-6E7F8AB1C2C1}" srcId="{6CC8A2F4-F915-4BDF-8603-71E122E05465}" destId="{44494AF5-6572-46E6-8971-59F0D31F901B}" srcOrd="2" destOrd="0" parTransId="{09363844-6850-4238-99D0-B663F0C35F57}" sibTransId="{DFDF48BD-DD93-4781-92A3-0CC36571A9F8}"/>
    <dgm:cxn modelId="{311415D9-1C8A-4F90-BCBD-65638A89F5B2}" srcId="{6444514D-5CE2-4C24-97C5-BFC0974A2F08}" destId="{2412F833-8A5B-4470-8936-42548CAC1646}" srcOrd="0" destOrd="0" parTransId="{776BE4EB-3DD4-49C3-934C-6A38F1EDFA25}" sibTransId="{D1042370-A8B7-4297-80BF-DEA6905CA27C}"/>
    <dgm:cxn modelId="{EE5351F8-47C7-4976-8523-88C8C9E95692}" srcId="{6444514D-5CE2-4C24-97C5-BFC0974A2F08}" destId="{E83F67F9-C3A0-4602-A5A4-590ABE3BFC51}" srcOrd="1" destOrd="0" parTransId="{509E8458-65B2-4F9A-9FF5-C783D4078B92}" sibTransId="{6EF8C1D9-E1E9-4668-8C8D-05BC3987EB95}"/>
    <dgm:cxn modelId="{D1A375F9-E83B-4CA8-AC06-BE43185001CB}" srcId="{9FA25C2A-85F6-4FA4-A5AB-20777B793BC2}" destId="{306DB60C-DED9-47CF-B651-3CD1C652FB9E}" srcOrd="4" destOrd="0" parTransId="{0C1C8551-5D78-419D-B4DD-17E6399BA31C}" sibTransId="{DB104712-D720-47AB-834F-6919095F9676}"/>
    <dgm:cxn modelId="{538B74FB-AF97-447C-813C-2CAE99EB672C}" type="presOf" srcId="{81CFB0C2-DACF-4687-A267-BC2BBF209BAF}" destId="{A7801067-6917-4BC7-824A-665070E28AB9}" srcOrd="0" destOrd="1" presId="urn:microsoft.com/office/officeart/2005/8/layout/list1"/>
    <dgm:cxn modelId="{ED45345D-A0B1-4F6F-A358-2FAEC7542D22}" type="presParOf" srcId="{BFC4FE30-ACC6-4A95-8838-B2F58C0368F6}" destId="{3E9577DD-8806-4596-839E-8E1DDC732935}" srcOrd="0" destOrd="0" presId="urn:microsoft.com/office/officeart/2005/8/layout/list1"/>
    <dgm:cxn modelId="{17B8B920-4C54-4CBF-8555-50E0302D0CE5}" type="presParOf" srcId="{3E9577DD-8806-4596-839E-8E1DDC732935}" destId="{7D151D0D-2CA1-4E01-87C3-51B6EA62C088}" srcOrd="0" destOrd="0" presId="urn:microsoft.com/office/officeart/2005/8/layout/list1"/>
    <dgm:cxn modelId="{40F1AEBF-373A-4764-95A4-F4E53E291144}" type="presParOf" srcId="{3E9577DD-8806-4596-839E-8E1DDC732935}" destId="{F5292ED5-8382-4780-BD76-7B1314649C54}" srcOrd="1" destOrd="0" presId="urn:microsoft.com/office/officeart/2005/8/layout/list1"/>
    <dgm:cxn modelId="{5C8D4EE5-7DF3-4414-BCB0-BA7FBDC8B2F8}" type="presParOf" srcId="{BFC4FE30-ACC6-4A95-8838-B2F58C0368F6}" destId="{491A49D4-074B-4ABF-9E2E-576F3C423652}" srcOrd="1" destOrd="0" presId="urn:microsoft.com/office/officeart/2005/8/layout/list1"/>
    <dgm:cxn modelId="{96EED1E8-86D8-4EE3-917D-4C478B5280EA}" type="presParOf" srcId="{BFC4FE30-ACC6-4A95-8838-B2F58C0368F6}" destId="{7ADDC471-CBCD-4EE8-82A2-C3ED0B007660}" srcOrd="2" destOrd="0" presId="urn:microsoft.com/office/officeart/2005/8/layout/list1"/>
    <dgm:cxn modelId="{A15455D1-D31C-4A02-8979-80226591C0FF}" type="presParOf" srcId="{BFC4FE30-ACC6-4A95-8838-B2F58C0368F6}" destId="{1DD5B924-EAFF-4A08-96CC-A8E736E4C94A}" srcOrd="3" destOrd="0" presId="urn:microsoft.com/office/officeart/2005/8/layout/list1"/>
    <dgm:cxn modelId="{A1DDDC04-BB22-4CDD-8FCE-DD67D3207B2E}" type="presParOf" srcId="{BFC4FE30-ACC6-4A95-8838-B2F58C0368F6}" destId="{E23558A3-7181-44F5-8F33-C609220CADAC}" srcOrd="4" destOrd="0" presId="urn:microsoft.com/office/officeart/2005/8/layout/list1"/>
    <dgm:cxn modelId="{7F17DAAB-B69A-4F1F-A4A7-555FEC13819C}" type="presParOf" srcId="{E23558A3-7181-44F5-8F33-C609220CADAC}" destId="{E941DBFA-E3D8-4A8E-B60D-2E9FD7426CB4}" srcOrd="0" destOrd="0" presId="urn:microsoft.com/office/officeart/2005/8/layout/list1"/>
    <dgm:cxn modelId="{D7F1F2B3-8607-4FC8-BC7D-3893D2EB69D1}" type="presParOf" srcId="{E23558A3-7181-44F5-8F33-C609220CADAC}" destId="{31767168-EAC4-4A21-9EAD-29C6D747209A}" srcOrd="1" destOrd="0" presId="urn:microsoft.com/office/officeart/2005/8/layout/list1"/>
    <dgm:cxn modelId="{B5E515D3-63BC-4C63-BCED-E6D59CEA7A63}" type="presParOf" srcId="{BFC4FE30-ACC6-4A95-8838-B2F58C0368F6}" destId="{253809F3-6D12-4AD2-AD22-46E12719365D}" srcOrd="5" destOrd="0" presId="urn:microsoft.com/office/officeart/2005/8/layout/list1"/>
    <dgm:cxn modelId="{BE468927-92BA-4337-9C57-A771B963DAE7}" type="presParOf" srcId="{BFC4FE30-ACC6-4A95-8838-B2F58C0368F6}" destId="{CEB4BC3A-AE3A-4654-A13F-48187C39D98C}" srcOrd="6" destOrd="0" presId="urn:microsoft.com/office/officeart/2005/8/layout/list1"/>
    <dgm:cxn modelId="{B6019D74-349C-4515-8A14-8FA2E0A9007B}" type="presParOf" srcId="{BFC4FE30-ACC6-4A95-8838-B2F58C0368F6}" destId="{AC1D717F-B256-4E78-9E1A-494B89B9E696}" srcOrd="7" destOrd="0" presId="urn:microsoft.com/office/officeart/2005/8/layout/list1"/>
    <dgm:cxn modelId="{D499590E-3CB4-49B2-A5AB-F7E7A1EDD89C}" type="presParOf" srcId="{BFC4FE30-ACC6-4A95-8838-B2F58C0368F6}" destId="{A539248B-56D7-4BE2-96A0-F739E45619AE}" srcOrd="8" destOrd="0" presId="urn:microsoft.com/office/officeart/2005/8/layout/list1"/>
    <dgm:cxn modelId="{2A5EC1CD-34D8-407E-9F38-92F7C54DCF20}" type="presParOf" srcId="{A539248B-56D7-4BE2-96A0-F739E45619AE}" destId="{38C523F7-F673-4F4C-8D38-2DFC76658C9D}" srcOrd="0" destOrd="0" presId="urn:microsoft.com/office/officeart/2005/8/layout/list1"/>
    <dgm:cxn modelId="{1C30B391-5ADB-4F3C-9836-55BE9EB0937F}" type="presParOf" srcId="{A539248B-56D7-4BE2-96A0-F739E45619AE}" destId="{007F27E8-1BA1-4FCE-8DF1-5FDEA8618A4F}" srcOrd="1" destOrd="0" presId="urn:microsoft.com/office/officeart/2005/8/layout/list1"/>
    <dgm:cxn modelId="{8A907451-656D-4349-9816-E30B4CEFEF48}" type="presParOf" srcId="{BFC4FE30-ACC6-4A95-8838-B2F58C0368F6}" destId="{50790B55-8248-4DA5-B319-3CC49E085F46}" srcOrd="9" destOrd="0" presId="urn:microsoft.com/office/officeart/2005/8/layout/list1"/>
    <dgm:cxn modelId="{D3EAAA61-8727-4FAA-BC2C-929F44989FB0}" type="presParOf" srcId="{BFC4FE30-ACC6-4A95-8838-B2F58C0368F6}" destId="{A7801067-6917-4BC7-824A-665070E28AB9}" srcOrd="10" destOrd="0" presId="urn:microsoft.com/office/officeart/2005/8/layout/list1"/>
    <dgm:cxn modelId="{7D7FC96B-FBE6-4ABF-8F3B-343AAF58EBE8}" type="presParOf" srcId="{BFC4FE30-ACC6-4A95-8838-B2F58C0368F6}" destId="{2C312B21-D888-423C-8F33-E45C337DB0AB}" srcOrd="11" destOrd="0" presId="urn:microsoft.com/office/officeart/2005/8/layout/list1"/>
    <dgm:cxn modelId="{6EA39DC1-F2D9-442A-A663-8EF8D95A7FAC}" type="presParOf" srcId="{BFC4FE30-ACC6-4A95-8838-B2F58C0368F6}" destId="{9B020A2A-E2DA-41DF-B1FB-B31BC317D53D}" srcOrd="12" destOrd="0" presId="urn:microsoft.com/office/officeart/2005/8/layout/list1"/>
    <dgm:cxn modelId="{DA1839B1-8DE4-4A12-92A1-32D638BF8896}" type="presParOf" srcId="{9B020A2A-E2DA-41DF-B1FB-B31BC317D53D}" destId="{FC9A4E94-4664-470C-B736-FC4C929C8EB8}" srcOrd="0" destOrd="0" presId="urn:microsoft.com/office/officeart/2005/8/layout/list1"/>
    <dgm:cxn modelId="{8F2CF29A-917F-4AB4-B0D9-706DDCA00071}" type="presParOf" srcId="{9B020A2A-E2DA-41DF-B1FB-B31BC317D53D}" destId="{B386FB73-097B-4FC7-8E62-9C273C1FF596}" srcOrd="1" destOrd="0" presId="urn:microsoft.com/office/officeart/2005/8/layout/list1"/>
    <dgm:cxn modelId="{DFABE9F1-BCF4-4639-A70D-DD415E593EFA}" type="presParOf" srcId="{BFC4FE30-ACC6-4A95-8838-B2F58C0368F6}" destId="{ED42EAB8-543B-40D8-8319-3BF4A30826A3}" srcOrd="13" destOrd="0" presId="urn:microsoft.com/office/officeart/2005/8/layout/list1"/>
    <dgm:cxn modelId="{C79D8538-ABC4-4C83-AEBF-16B83815D9CF}" type="presParOf" srcId="{BFC4FE30-ACC6-4A95-8838-B2F58C0368F6}" destId="{E4E1DAA4-2E04-4238-8EAD-EDB1B65D9BEF}" srcOrd="14" destOrd="0" presId="urn:microsoft.com/office/officeart/2005/8/layout/list1"/>
    <dgm:cxn modelId="{013A7C3C-7A59-4517-B267-04E65CD303B6}" type="presParOf" srcId="{BFC4FE30-ACC6-4A95-8838-B2F58C0368F6}" destId="{A8527CBD-4C77-4CAA-BBCB-A8CCFFA46DEA}" srcOrd="15" destOrd="0" presId="urn:microsoft.com/office/officeart/2005/8/layout/list1"/>
    <dgm:cxn modelId="{05DE2A56-3DBE-4F2A-A56C-97C4425636FD}" type="presParOf" srcId="{BFC4FE30-ACC6-4A95-8838-B2F58C0368F6}" destId="{E729EFF9-7A83-4158-A3CE-881F7CCA87C3}" srcOrd="16" destOrd="0" presId="urn:microsoft.com/office/officeart/2005/8/layout/list1"/>
    <dgm:cxn modelId="{E063AEF4-A5AA-4730-8545-E5DD456ABEA0}" type="presParOf" srcId="{E729EFF9-7A83-4158-A3CE-881F7CCA87C3}" destId="{9CD8D47F-F8AA-4804-B48A-C0DE85479620}" srcOrd="0" destOrd="0" presId="urn:microsoft.com/office/officeart/2005/8/layout/list1"/>
    <dgm:cxn modelId="{1C9299CB-438B-4F0D-B9BB-7E7BC866F66B}" type="presParOf" srcId="{E729EFF9-7A83-4158-A3CE-881F7CCA87C3}" destId="{FF0BAD41-CDEE-4246-A395-8D1417A4BF0D}" srcOrd="1" destOrd="0" presId="urn:microsoft.com/office/officeart/2005/8/layout/list1"/>
    <dgm:cxn modelId="{755967BD-F54D-4CF2-89E8-110E3E7F8F8B}" type="presParOf" srcId="{BFC4FE30-ACC6-4A95-8838-B2F58C0368F6}" destId="{7DB8752F-861B-4ED1-B860-4A27E67568D3}" srcOrd="17" destOrd="0" presId="urn:microsoft.com/office/officeart/2005/8/layout/list1"/>
    <dgm:cxn modelId="{6C6F6EC5-DA17-4B3B-8335-F119F369A57C}" type="presParOf" srcId="{BFC4FE30-ACC6-4A95-8838-B2F58C0368F6}" destId="{1DCE6D68-06A1-4602-BFA6-A2065A289AAA}"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735D30A-31E7-4165-80EA-56D151857882}"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95F55900-EDBF-472D-A617-D59E7778FEEB}">
      <dgm:prSet/>
      <dgm:spPr/>
      <dgm:t>
        <a:bodyPr/>
        <a:lstStyle/>
        <a:p>
          <a:r>
            <a:rPr lang="en-CA"/>
            <a:t>Sanitation harvesting </a:t>
          </a:r>
          <a:endParaRPr lang="en-US"/>
        </a:p>
      </dgm:t>
    </dgm:pt>
    <dgm:pt modelId="{766F174B-D92C-4524-8583-B44FC9F5EF3F}" type="parTrans" cxnId="{9CD55344-B4D5-408E-B25C-C635ABC516DC}">
      <dgm:prSet/>
      <dgm:spPr/>
      <dgm:t>
        <a:bodyPr/>
        <a:lstStyle/>
        <a:p>
          <a:endParaRPr lang="en-US"/>
        </a:p>
      </dgm:t>
    </dgm:pt>
    <dgm:pt modelId="{D7299519-CC40-4A10-A5B0-A25C3C9E123D}" type="sibTrans" cxnId="{9CD55344-B4D5-408E-B25C-C635ABC516DC}">
      <dgm:prSet/>
      <dgm:spPr/>
      <dgm:t>
        <a:bodyPr/>
        <a:lstStyle/>
        <a:p>
          <a:endParaRPr lang="en-US"/>
        </a:p>
      </dgm:t>
    </dgm:pt>
    <dgm:pt modelId="{BA4F384A-0188-4848-960B-CD641D595C2A}">
      <dgm:prSet/>
      <dgm:spPr/>
      <dgm:t>
        <a:bodyPr/>
        <a:lstStyle/>
        <a:p>
          <a:r>
            <a:rPr lang="en-CA"/>
            <a:t>Felled trap trees</a:t>
          </a:r>
          <a:endParaRPr lang="en-US"/>
        </a:p>
      </dgm:t>
    </dgm:pt>
    <dgm:pt modelId="{B6753545-4092-4CD8-8A64-75D9044F3972}" type="parTrans" cxnId="{32FE6BF8-CDBC-46ED-9C87-26DC4B4EEB9C}">
      <dgm:prSet/>
      <dgm:spPr/>
      <dgm:t>
        <a:bodyPr/>
        <a:lstStyle/>
        <a:p>
          <a:endParaRPr lang="en-US"/>
        </a:p>
      </dgm:t>
    </dgm:pt>
    <dgm:pt modelId="{90547A7A-0B39-40D5-BEF1-11240CBC55E8}" type="sibTrans" cxnId="{32FE6BF8-CDBC-46ED-9C87-26DC4B4EEB9C}">
      <dgm:prSet/>
      <dgm:spPr/>
      <dgm:t>
        <a:bodyPr/>
        <a:lstStyle/>
        <a:p>
          <a:endParaRPr lang="en-US"/>
        </a:p>
      </dgm:t>
    </dgm:pt>
    <dgm:pt modelId="{3E59F4D3-664B-4343-93C5-0CC375345133}">
      <dgm:prSet/>
      <dgm:spPr/>
      <dgm:t>
        <a:bodyPr/>
        <a:lstStyle/>
        <a:p>
          <a:r>
            <a:rPr lang="en-CA"/>
            <a:t>Pheromone baiting standing trees</a:t>
          </a:r>
          <a:endParaRPr lang="en-US"/>
        </a:p>
      </dgm:t>
    </dgm:pt>
    <dgm:pt modelId="{6C13110E-B541-4615-B0E2-1C296AC00517}" type="parTrans" cxnId="{2C0B0573-4ABC-49F5-8E1B-0E4CA1AD0B1A}">
      <dgm:prSet/>
      <dgm:spPr/>
      <dgm:t>
        <a:bodyPr/>
        <a:lstStyle/>
        <a:p>
          <a:endParaRPr lang="en-US"/>
        </a:p>
      </dgm:t>
    </dgm:pt>
    <dgm:pt modelId="{690EDB55-CBFD-4A17-A50E-17D9033DF19C}" type="sibTrans" cxnId="{2C0B0573-4ABC-49F5-8E1B-0E4CA1AD0B1A}">
      <dgm:prSet/>
      <dgm:spPr/>
      <dgm:t>
        <a:bodyPr/>
        <a:lstStyle/>
        <a:p>
          <a:endParaRPr lang="en-US"/>
        </a:p>
      </dgm:t>
    </dgm:pt>
    <dgm:pt modelId="{866330FA-7CA1-4DCE-AF97-03F8A4F62401}">
      <dgm:prSet/>
      <dgm:spPr/>
      <dgm:t>
        <a:bodyPr/>
        <a:lstStyle/>
        <a:p>
          <a:r>
            <a:rPr lang="en-CA"/>
            <a:t>Falling and burning of infested trees</a:t>
          </a:r>
          <a:endParaRPr lang="en-US"/>
        </a:p>
      </dgm:t>
    </dgm:pt>
    <dgm:pt modelId="{86B720BC-AB65-4B94-A692-2DD7C2B68BE4}" type="parTrans" cxnId="{E8F46C3C-1B8C-4E9E-8C8B-DBC5FA7B452E}">
      <dgm:prSet/>
      <dgm:spPr/>
      <dgm:t>
        <a:bodyPr/>
        <a:lstStyle/>
        <a:p>
          <a:endParaRPr lang="en-US"/>
        </a:p>
      </dgm:t>
    </dgm:pt>
    <dgm:pt modelId="{BFDC5056-5204-4B92-BEA6-3FF83EC6B4B8}" type="sibTrans" cxnId="{E8F46C3C-1B8C-4E9E-8C8B-DBC5FA7B452E}">
      <dgm:prSet/>
      <dgm:spPr/>
      <dgm:t>
        <a:bodyPr/>
        <a:lstStyle/>
        <a:p>
          <a:endParaRPr lang="en-US"/>
        </a:p>
      </dgm:t>
    </dgm:pt>
    <dgm:pt modelId="{25FB3639-4D22-46C7-9D67-1EC22AFBB216}">
      <dgm:prSet/>
      <dgm:spPr/>
      <dgm:t>
        <a:bodyPr/>
        <a:lstStyle/>
        <a:p>
          <a:r>
            <a:rPr lang="en-CA"/>
            <a:t>Timely burning of susceptible slash piles</a:t>
          </a:r>
          <a:endParaRPr lang="en-US"/>
        </a:p>
      </dgm:t>
    </dgm:pt>
    <dgm:pt modelId="{515C7447-3DCD-4427-A9D2-9B989BBD0127}" type="parTrans" cxnId="{A0F605DB-2CD6-45DD-8FEB-10C9CA27E23B}">
      <dgm:prSet/>
      <dgm:spPr/>
      <dgm:t>
        <a:bodyPr/>
        <a:lstStyle/>
        <a:p>
          <a:endParaRPr lang="en-US"/>
        </a:p>
      </dgm:t>
    </dgm:pt>
    <dgm:pt modelId="{63DF0AA4-812D-42FD-A8CD-14E453692D2B}" type="sibTrans" cxnId="{A0F605DB-2CD6-45DD-8FEB-10C9CA27E23B}">
      <dgm:prSet/>
      <dgm:spPr/>
      <dgm:t>
        <a:bodyPr/>
        <a:lstStyle/>
        <a:p>
          <a:endParaRPr lang="en-US"/>
        </a:p>
      </dgm:t>
    </dgm:pt>
    <dgm:pt modelId="{D10AC174-306B-416D-BCC6-8C41760C06F3}">
      <dgm:prSet/>
      <dgm:spPr/>
      <dgm:t>
        <a:bodyPr/>
        <a:lstStyle/>
        <a:p>
          <a:r>
            <a:rPr lang="en-CA"/>
            <a:t>Anti-aggregation pheromones (MCH)</a:t>
          </a:r>
          <a:endParaRPr lang="en-US"/>
        </a:p>
      </dgm:t>
    </dgm:pt>
    <dgm:pt modelId="{EB8AF913-AB8C-446B-80DB-981E05B48837}" type="parTrans" cxnId="{2279CC6A-1462-4D37-BEE1-B9786E0A22B5}">
      <dgm:prSet/>
      <dgm:spPr/>
      <dgm:t>
        <a:bodyPr/>
        <a:lstStyle/>
        <a:p>
          <a:endParaRPr lang="en-US"/>
        </a:p>
      </dgm:t>
    </dgm:pt>
    <dgm:pt modelId="{661B63A7-3898-45CC-ACF0-AE9CF42C4BC3}" type="sibTrans" cxnId="{2279CC6A-1462-4D37-BEE1-B9786E0A22B5}">
      <dgm:prSet/>
      <dgm:spPr/>
      <dgm:t>
        <a:bodyPr/>
        <a:lstStyle/>
        <a:p>
          <a:endParaRPr lang="en-US"/>
        </a:p>
      </dgm:t>
    </dgm:pt>
    <dgm:pt modelId="{4494E405-98CC-41DD-93F1-FF8C53E62A81}">
      <dgm:prSet/>
      <dgm:spPr/>
      <dgm:t>
        <a:bodyPr/>
        <a:lstStyle/>
        <a:p>
          <a:r>
            <a:rPr lang="en-CA" dirty="0">
              <a:solidFill>
                <a:schemeClr val="bg1"/>
              </a:solidFill>
            </a:rPr>
            <a:t>Baited funnel traps</a:t>
          </a:r>
          <a:endParaRPr lang="en-US" dirty="0">
            <a:solidFill>
              <a:schemeClr val="bg1"/>
            </a:solidFill>
          </a:endParaRPr>
        </a:p>
      </dgm:t>
    </dgm:pt>
    <dgm:pt modelId="{0A4C55A4-23BB-4ABC-803A-CCBFA655CEED}" type="parTrans" cxnId="{C00142A4-59D1-4B61-B1C6-DF4C93A84439}">
      <dgm:prSet/>
      <dgm:spPr/>
      <dgm:t>
        <a:bodyPr/>
        <a:lstStyle/>
        <a:p>
          <a:endParaRPr lang="en-US"/>
        </a:p>
      </dgm:t>
    </dgm:pt>
    <dgm:pt modelId="{A74CE347-8D70-47E6-ADBF-855550A3F6A1}" type="sibTrans" cxnId="{C00142A4-59D1-4B61-B1C6-DF4C93A84439}">
      <dgm:prSet/>
      <dgm:spPr/>
      <dgm:t>
        <a:bodyPr/>
        <a:lstStyle/>
        <a:p>
          <a:endParaRPr lang="en-US"/>
        </a:p>
      </dgm:t>
    </dgm:pt>
    <dgm:pt modelId="{2EBDD389-07A2-4E53-8AB0-CFD69B6684B8}" type="pres">
      <dgm:prSet presAssocID="{D735D30A-31E7-4165-80EA-56D151857882}" presName="linear" presStyleCnt="0">
        <dgm:presLayoutVars>
          <dgm:animLvl val="lvl"/>
          <dgm:resizeHandles val="exact"/>
        </dgm:presLayoutVars>
      </dgm:prSet>
      <dgm:spPr/>
    </dgm:pt>
    <dgm:pt modelId="{59CF17E5-76BB-4AAF-87F5-172D5A6FB53E}" type="pres">
      <dgm:prSet presAssocID="{95F55900-EDBF-472D-A617-D59E7778FEEB}" presName="parentText" presStyleLbl="node1" presStyleIdx="0" presStyleCnt="7">
        <dgm:presLayoutVars>
          <dgm:chMax val="0"/>
          <dgm:bulletEnabled val="1"/>
        </dgm:presLayoutVars>
      </dgm:prSet>
      <dgm:spPr/>
    </dgm:pt>
    <dgm:pt modelId="{7FA3A0A1-DD51-4943-9728-E7BACB792E0B}" type="pres">
      <dgm:prSet presAssocID="{D7299519-CC40-4A10-A5B0-A25C3C9E123D}" presName="spacer" presStyleCnt="0"/>
      <dgm:spPr/>
    </dgm:pt>
    <dgm:pt modelId="{7E4DE810-09CA-40FA-AE83-A63761CEBB56}" type="pres">
      <dgm:prSet presAssocID="{BA4F384A-0188-4848-960B-CD641D595C2A}" presName="parentText" presStyleLbl="node1" presStyleIdx="1" presStyleCnt="7">
        <dgm:presLayoutVars>
          <dgm:chMax val="0"/>
          <dgm:bulletEnabled val="1"/>
        </dgm:presLayoutVars>
      </dgm:prSet>
      <dgm:spPr/>
    </dgm:pt>
    <dgm:pt modelId="{7CD0A68B-5F76-4B25-A660-D311ADD4565A}" type="pres">
      <dgm:prSet presAssocID="{90547A7A-0B39-40D5-BEF1-11240CBC55E8}" presName="spacer" presStyleCnt="0"/>
      <dgm:spPr/>
    </dgm:pt>
    <dgm:pt modelId="{52519221-D184-4549-9B61-DBAD77AD3D5E}" type="pres">
      <dgm:prSet presAssocID="{3E59F4D3-664B-4343-93C5-0CC375345133}" presName="parentText" presStyleLbl="node1" presStyleIdx="2" presStyleCnt="7">
        <dgm:presLayoutVars>
          <dgm:chMax val="0"/>
          <dgm:bulletEnabled val="1"/>
        </dgm:presLayoutVars>
      </dgm:prSet>
      <dgm:spPr/>
    </dgm:pt>
    <dgm:pt modelId="{51EA94C5-D7EC-443F-B2C7-3AAE580A8D39}" type="pres">
      <dgm:prSet presAssocID="{690EDB55-CBFD-4A17-A50E-17D9033DF19C}" presName="spacer" presStyleCnt="0"/>
      <dgm:spPr/>
    </dgm:pt>
    <dgm:pt modelId="{74514946-81A1-4F3D-B8CE-8BE053724FA5}" type="pres">
      <dgm:prSet presAssocID="{866330FA-7CA1-4DCE-AF97-03F8A4F62401}" presName="parentText" presStyleLbl="node1" presStyleIdx="3" presStyleCnt="7">
        <dgm:presLayoutVars>
          <dgm:chMax val="0"/>
          <dgm:bulletEnabled val="1"/>
        </dgm:presLayoutVars>
      </dgm:prSet>
      <dgm:spPr/>
    </dgm:pt>
    <dgm:pt modelId="{94CBF0B1-FA2B-41C6-B18E-9D64A3E49DD2}" type="pres">
      <dgm:prSet presAssocID="{BFDC5056-5204-4B92-BEA6-3FF83EC6B4B8}" presName="spacer" presStyleCnt="0"/>
      <dgm:spPr/>
    </dgm:pt>
    <dgm:pt modelId="{09F5B227-3466-496C-B277-9E496A144003}" type="pres">
      <dgm:prSet presAssocID="{25FB3639-4D22-46C7-9D67-1EC22AFBB216}" presName="parentText" presStyleLbl="node1" presStyleIdx="4" presStyleCnt="7">
        <dgm:presLayoutVars>
          <dgm:chMax val="0"/>
          <dgm:bulletEnabled val="1"/>
        </dgm:presLayoutVars>
      </dgm:prSet>
      <dgm:spPr/>
    </dgm:pt>
    <dgm:pt modelId="{46D31668-8914-4FB5-9D04-D293895F25A9}" type="pres">
      <dgm:prSet presAssocID="{63DF0AA4-812D-42FD-A8CD-14E453692D2B}" presName="spacer" presStyleCnt="0"/>
      <dgm:spPr/>
    </dgm:pt>
    <dgm:pt modelId="{16241BAD-70C8-4D06-9650-62AFC5F8B57F}" type="pres">
      <dgm:prSet presAssocID="{D10AC174-306B-416D-BCC6-8C41760C06F3}" presName="parentText" presStyleLbl="node1" presStyleIdx="5" presStyleCnt="7">
        <dgm:presLayoutVars>
          <dgm:chMax val="0"/>
          <dgm:bulletEnabled val="1"/>
        </dgm:presLayoutVars>
      </dgm:prSet>
      <dgm:spPr/>
    </dgm:pt>
    <dgm:pt modelId="{4EDAEF11-67B1-4207-BFB0-D8018F8D909B}" type="pres">
      <dgm:prSet presAssocID="{661B63A7-3898-45CC-ACF0-AE9CF42C4BC3}" presName="spacer" presStyleCnt="0"/>
      <dgm:spPr/>
    </dgm:pt>
    <dgm:pt modelId="{ABEA1F33-8451-44A4-995D-D3CF250E80A3}" type="pres">
      <dgm:prSet presAssocID="{4494E405-98CC-41DD-93F1-FF8C53E62A81}" presName="parentText" presStyleLbl="node1" presStyleIdx="6" presStyleCnt="7">
        <dgm:presLayoutVars>
          <dgm:chMax val="0"/>
          <dgm:bulletEnabled val="1"/>
        </dgm:presLayoutVars>
      </dgm:prSet>
      <dgm:spPr/>
    </dgm:pt>
  </dgm:ptLst>
  <dgm:cxnLst>
    <dgm:cxn modelId="{53EBE205-1987-40CD-9528-70851D4476CC}" type="presOf" srcId="{4494E405-98CC-41DD-93F1-FF8C53E62A81}" destId="{ABEA1F33-8451-44A4-995D-D3CF250E80A3}" srcOrd="0" destOrd="0" presId="urn:microsoft.com/office/officeart/2005/8/layout/vList2"/>
    <dgm:cxn modelId="{5F75F426-4FAF-4614-B905-3E9C3785CBF3}" type="presOf" srcId="{BA4F384A-0188-4848-960B-CD641D595C2A}" destId="{7E4DE810-09CA-40FA-AE83-A63761CEBB56}" srcOrd="0" destOrd="0" presId="urn:microsoft.com/office/officeart/2005/8/layout/vList2"/>
    <dgm:cxn modelId="{3616A72C-6C6B-4FEF-9564-E59D88369A44}" type="presOf" srcId="{866330FA-7CA1-4DCE-AF97-03F8A4F62401}" destId="{74514946-81A1-4F3D-B8CE-8BE053724FA5}" srcOrd="0" destOrd="0" presId="urn:microsoft.com/office/officeart/2005/8/layout/vList2"/>
    <dgm:cxn modelId="{E8F46C3C-1B8C-4E9E-8C8B-DBC5FA7B452E}" srcId="{D735D30A-31E7-4165-80EA-56D151857882}" destId="{866330FA-7CA1-4DCE-AF97-03F8A4F62401}" srcOrd="3" destOrd="0" parTransId="{86B720BC-AB65-4B94-A692-2DD7C2B68BE4}" sibTransId="{BFDC5056-5204-4B92-BEA6-3FF83EC6B4B8}"/>
    <dgm:cxn modelId="{1D615A60-BF17-45C4-86E3-6D70A74D187E}" type="presOf" srcId="{95F55900-EDBF-472D-A617-D59E7778FEEB}" destId="{59CF17E5-76BB-4AAF-87F5-172D5A6FB53E}" srcOrd="0" destOrd="0" presId="urn:microsoft.com/office/officeart/2005/8/layout/vList2"/>
    <dgm:cxn modelId="{E4326A62-E3A9-4609-ABB8-80D505DEB1E3}" type="presOf" srcId="{D10AC174-306B-416D-BCC6-8C41760C06F3}" destId="{16241BAD-70C8-4D06-9650-62AFC5F8B57F}" srcOrd="0" destOrd="0" presId="urn:microsoft.com/office/officeart/2005/8/layout/vList2"/>
    <dgm:cxn modelId="{9CD55344-B4D5-408E-B25C-C635ABC516DC}" srcId="{D735D30A-31E7-4165-80EA-56D151857882}" destId="{95F55900-EDBF-472D-A617-D59E7778FEEB}" srcOrd="0" destOrd="0" parTransId="{766F174B-D92C-4524-8583-B44FC9F5EF3F}" sibTransId="{D7299519-CC40-4A10-A5B0-A25C3C9E123D}"/>
    <dgm:cxn modelId="{2279CC6A-1462-4D37-BEE1-B9786E0A22B5}" srcId="{D735D30A-31E7-4165-80EA-56D151857882}" destId="{D10AC174-306B-416D-BCC6-8C41760C06F3}" srcOrd="5" destOrd="0" parTransId="{EB8AF913-AB8C-446B-80DB-981E05B48837}" sibTransId="{661B63A7-3898-45CC-ACF0-AE9CF42C4BC3}"/>
    <dgm:cxn modelId="{2C0B0573-4ABC-49F5-8E1B-0E4CA1AD0B1A}" srcId="{D735D30A-31E7-4165-80EA-56D151857882}" destId="{3E59F4D3-664B-4343-93C5-0CC375345133}" srcOrd="2" destOrd="0" parTransId="{6C13110E-B541-4615-B0E2-1C296AC00517}" sibTransId="{690EDB55-CBFD-4A17-A50E-17D9033DF19C}"/>
    <dgm:cxn modelId="{6A964B73-7407-4995-8D00-8E94A9B5D1DF}" type="presOf" srcId="{D735D30A-31E7-4165-80EA-56D151857882}" destId="{2EBDD389-07A2-4E53-8AB0-CFD69B6684B8}" srcOrd="0" destOrd="0" presId="urn:microsoft.com/office/officeart/2005/8/layout/vList2"/>
    <dgm:cxn modelId="{E5957EA3-7FE2-4878-BA10-48AF60E2B8CB}" type="presOf" srcId="{25FB3639-4D22-46C7-9D67-1EC22AFBB216}" destId="{09F5B227-3466-496C-B277-9E496A144003}" srcOrd="0" destOrd="0" presId="urn:microsoft.com/office/officeart/2005/8/layout/vList2"/>
    <dgm:cxn modelId="{C00142A4-59D1-4B61-B1C6-DF4C93A84439}" srcId="{D735D30A-31E7-4165-80EA-56D151857882}" destId="{4494E405-98CC-41DD-93F1-FF8C53E62A81}" srcOrd="6" destOrd="0" parTransId="{0A4C55A4-23BB-4ABC-803A-CCBFA655CEED}" sibTransId="{A74CE347-8D70-47E6-ADBF-855550A3F6A1}"/>
    <dgm:cxn modelId="{838F54C9-55D6-47BB-8CD9-3883BE68D42C}" type="presOf" srcId="{3E59F4D3-664B-4343-93C5-0CC375345133}" destId="{52519221-D184-4549-9B61-DBAD77AD3D5E}" srcOrd="0" destOrd="0" presId="urn:microsoft.com/office/officeart/2005/8/layout/vList2"/>
    <dgm:cxn modelId="{A0F605DB-2CD6-45DD-8FEB-10C9CA27E23B}" srcId="{D735D30A-31E7-4165-80EA-56D151857882}" destId="{25FB3639-4D22-46C7-9D67-1EC22AFBB216}" srcOrd="4" destOrd="0" parTransId="{515C7447-3DCD-4427-A9D2-9B989BBD0127}" sibTransId="{63DF0AA4-812D-42FD-A8CD-14E453692D2B}"/>
    <dgm:cxn modelId="{32FE6BF8-CDBC-46ED-9C87-26DC4B4EEB9C}" srcId="{D735D30A-31E7-4165-80EA-56D151857882}" destId="{BA4F384A-0188-4848-960B-CD641D595C2A}" srcOrd="1" destOrd="0" parTransId="{B6753545-4092-4CD8-8A64-75D9044F3972}" sibTransId="{90547A7A-0B39-40D5-BEF1-11240CBC55E8}"/>
    <dgm:cxn modelId="{790909C5-4AD5-4F3F-AE4E-69DEC1A8D96C}" type="presParOf" srcId="{2EBDD389-07A2-4E53-8AB0-CFD69B6684B8}" destId="{59CF17E5-76BB-4AAF-87F5-172D5A6FB53E}" srcOrd="0" destOrd="0" presId="urn:microsoft.com/office/officeart/2005/8/layout/vList2"/>
    <dgm:cxn modelId="{9EE0453A-7619-4C4A-9041-AC29E6DE47B1}" type="presParOf" srcId="{2EBDD389-07A2-4E53-8AB0-CFD69B6684B8}" destId="{7FA3A0A1-DD51-4943-9728-E7BACB792E0B}" srcOrd="1" destOrd="0" presId="urn:microsoft.com/office/officeart/2005/8/layout/vList2"/>
    <dgm:cxn modelId="{725372F8-034C-4EBD-8C2E-EC6F0E3372DC}" type="presParOf" srcId="{2EBDD389-07A2-4E53-8AB0-CFD69B6684B8}" destId="{7E4DE810-09CA-40FA-AE83-A63761CEBB56}" srcOrd="2" destOrd="0" presId="urn:microsoft.com/office/officeart/2005/8/layout/vList2"/>
    <dgm:cxn modelId="{92FF1781-C6CA-45F4-A80F-4A85724FA5C6}" type="presParOf" srcId="{2EBDD389-07A2-4E53-8AB0-CFD69B6684B8}" destId="{7CD0A68B-5F76-4B25-A660-D311ADD4565A}" srcOrd="3" destOrd="0" presId="urn:microsoft.com/office/officeart/2005/8/layout/vList2"/>
    <dgm:cxn modelId="{0A156E22-A1D1-4983-B736-73FA32384E71}" type="presParOf" srcId="{2EBDD389-07A2-4E53-8AB0-CFD69B6684B8}" destId="{52519221-D184-4549-9B61-DBAD77AD3D5E}" srcOrd="4" destOrd="0" presId="urn:microsoft.com/office/officeart/2005/8/layout/vList2"/>
    <dgm:cxn modelId="{7ED6086B-F296-4AF3-853F-312078A99D82}" type="presParOf" srcId="{2EBDD389-07A2-4E53-8AB0-CFD69B6684B8}" destId="{51EA94C5-D7EC-443F-B2C7-3AAE580A8D39}" srcOrd="5" destOrd="0" presId="urn:microsoft.com/office/officeart/2005/8/layout/vList2"/>
    <dgm:cxn modelId="{A718CFAC-6BE9-407F-AA99-62C19E07E5E9}" type="presParOf" srcId="{2EBDD389-07A2-4E53-8AB0-CFD69B6684B8}" destId="{74514946-81A1-4F3D-B8CE-8BE053724FA5}" srcOrd="6" destOrd="0" presId="urn:microsoft.com/office/officeart/2005/8/layout/vList2"/>
    <dgm:cxn modelId="{6012985B-BBC3-4224-BD76-5EC8078D02DA}" type="presParOf" srcId="{2EBDD389-07A2-4E53-8AB0-CFD69B6684B8}" destId="{94CBF0B1-FA2B-41C6-B18E-9D64A3E49DD2}" srcOrd="7" destOrd="0" presId="urn:microsoft.com/office/officeart/2005/8/layout/vList2"/>
    <dgm:cxn modelId="{453662D5-0118-4C13-A9E5-C1BF49FC6049}" type="presParOf" srcId="{2EBDD389-07A2-4E53-8AB0-CFD69B6684B8}" destId="{09F5B227-3466-496C-B277-9E496A144003}" srcOrd="8" destOrd="0" presId="urn:microsoft.com/office/officeart/2005/8/layout/vList2"/>
    <dgm:cxn modelId="{FA212241-7761-4360-9E52-9874D9DBC550}" type="presParOf" srcId="{2EBDD389-07A2-4E53-8AB0-CFD69B6684B8}" destId="{46D31668-8914-4FB5-9D04-D293895F25A9}" srcOrd="9" destOrd="0" presId="urn:microsoft.com/office/officeart/2005/8/layout/vList2"/>
    <dgm:cxn modelId="{FF0F1079-E5E9-46F6-B106-EC662AA329AA}" type="presParOf" srcId="{2EBDD389-07A2-4E53-8AB0-CFD69B6684B8}" destId="{16241BAD-70C8-4D06-9650-62AFC5F8B57F}" srcOrd="10" destOrd="0" presId="urn:microsoft.com/office/officeart/2005/8/layout/vList2"/>
    <dgm:cxn modelId="{AF3BD093-6ED6-439C-B596-5CEB7529FB33}" type="presParOf" srcId="{2EBDD389-07A2-4E53-8AB0-CFD69B6684B8}" destId="{4EDAEF11-67B1-4207-BFB0-D8018F8D909B}" srcOrd="11" destOrd="0" presId="urn:microsoft.com/office/officeart/2005/8/layout/vList2"/>
    <dgm:cxn modelId="{24E8A958-F849-4261-B404-1A7D1D16F585}" type="presParOf" srcId="{2EBDD389-07A2-4E53-8AB0-CFD69B6684B8}" destId="{ABEA1F33-8451-44A4-995D-D3CF250E80A3}"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DDC471-CBCD-4EE8-82A2-C3ED0B007660}">
      <dsp:nvSpPr>
        <dsp:cNvPr id="0" name=""/>
        <dsp:cNvSpPr/>
      </dsp:nvSpPr>
      <dsp:spPr>
        <a:xfrm>
          <a:off x="0" y="309181"/>
          <a:ext cx="6263640" cy="3780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5292ED5-8382-4780-BD76-7B1314649C54}">
      <dsp:nvSpPr>
        <dsp:cNvPr id="0" name=""/>
        <dsp:cNvSpPr/>
      </dsp:nvSpPr>
      <dsp:spPr>
        <a:xfrm>
          <a:off x="313182" y="87781"/>
          <a:ext cx="4384548" cy="4428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725" tIns="0" rIns="165725" bIns="0" numCol="1" spcCol="1270" anchor="ctr" anchorCtr="0">
          <a:noAutofit/>
        </a:bodyPr>
        <a:lstStyle/>
        <a:p>
          <a:pPr marL="0" lvl="0" indent="0" algn="l" defTabSz="666750">
            <a:lnSpc>
              <a:spcPct val="90000"/>
            </a:lnSpc>
            <a:spcBef>
              <a:spcPct val="0"/>
            </a:spcBef>
            <a:spcAft>
              <a:spcPct val="35000"/>
            </a:spcAft>
            <a:buNone/>
          </a:pPr>
          <a:r>
            <a:rPr lang="en-CA" sz="1500" kern="1200"/>
            <a:t>Climate change and forest health</a:t>
          </a:r>
          <a:endParaRPr lang="en-US" sz="1500" kern="1200"/>
        </a:p>
      </dsp:txBody>
      <dsp:txXfrm>
        <a:off x="334798" y="109397"/>
        <a:ext cx="4341316" cy="399568"/>
      </dsp:txXfrm>
    </dsp:sp>
    <dsp:sp modelId="{CEB4BC3A-AE3A-4654-A13F-48187C39D98C}">
      <dsp:nvSpPr>
        <dsp:cNvPr id="0" name=""/>
        <dsp:cNvSpPr/>
      </dsp:nvSpPr>
      <dsp:spPr>
        <a:xfrm>
          <a:off x="0" y="989581"/>
          <a:ext cx="6263640" cy="1134000"/>
        </a:xfrm>
        <a:prstGeom prst="rect">
          <a:avLst/>
        </a:prstGeom>
        <a:solidFill>
          <a:schemeClr val="lt1">
            <a:alpha val="90000"/>
            <a:hueOff val="0"/>
            <a:satOff val="0"/>
            <a:lumOff val="0"/>
            <a:alphaOff val="0"/>
          </a:schemeClr>
        </a:solidFill>
        <a:ln w="12700" cap="flat" cmpd="sng" algn="ctr">
          <a:solidFill>
            <a:schemeClr val="accent5">
              <a:hueOff val="-1689636"/>
              <a:satOff val="-4355"/>
              <a:lumOff val="-294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86128" tIns="312420" rIns="486128" bIns="106680" numCol="1" spcCol="1270" anchor="t" anchorCtr="0">
          <a:noAutofit/>
        </a:bodyPr>
        <a:lstStyle/>
        <a:p>
          <a:pPr marL="114300" lvl="1" indent="-114300" algn="l" defTabSz="666750">
            <a:lnSpc>
              <a:spcPct val="90000"/>
            </a:lnSpc>
            <a:spcBef>
              <a:spcPct val="0"/>
            </a:spcBef>
            <a:spcAft>
              <a:spcPct val="15000"/>
            </a:spcAft>
            <a:buChar char="•"/>
          </a:pPr>
          <a:r>
            <a:rPr lang="en-CA" sz="1500" kern="1200"/>
            <a:t>Mountain pine beetle</a:t>
          </a:r>
          <a:endParaRPr lang="en-US" sz="1500" kern="1200"/>
        </a:p>
        <a:p>
          <a:pPr marL="114300" lvl="1" indent="-114300" algn="l" defTabSz="666750">
            <a:lnSpc>
              <a:spcPct val="90000"/>
            </a:lnSpc>
            <a:spcBef>
              <a:spcPct val="0"/>
            </a:spcBef>
            <a:spcAft>
              <a:spcPct val="15000"/>
            </a:spcAft>
            <a:buChar char="•"/>
          </a:pPr>
          <a:r>
            <a:rPr lang="en-CA" sz="1500" kern="1200"/>
            <a:t>Douglas-fir beetle</a:t>
          </a:r>
          <a:endParaRPr lang="en-US" sz="1500" kern="1200"/>
        </a:p>
        <a:p>
          <a:pPr marL="114300" lvl="1" indent="-114300" algn="l" defTabSz="666750">
            <a:lnSpc>
              <a:spcPct val="90000"/>
            </a:lnSpc>
            <a:spcBef>
              <a:spcPct val="0"/>
            </a:spcBef>
            <a:spcAft>
              <a:spcPct val="15000"/>
            </a:spcAft>
            <a:buChar char="•"/>
          </a:pPr>
          <a:r>
            <a:rPr lang="en-CA" sz="1500" kern="1200"/>
            <a:t>Western balsam bark beetle</a:t>
          </a:r>
          <a:endParaRPr lang="en-US" sz="1500" kern="1200"/>
        </a:p>
      </dsp:txBody>
      <dsp:txXfrm>
        <a:off x="0" y="989581"/>
        <a:ext cx="6263640" cy="1134000"/>
      </dsp:txXfrm>
    </dsp:sp>
    <dsp:sp modelId="{31767168-EAC4-4A21-9EAD-29C6D747209A}">
      <dsp:nvSpPr>
        <dsp:cNvPr id="0" name=""/>
        <dsp:cNvSpPr/>
      </dsp:nvSpPr>
      <dsp:spPr>
        <a:xfrm>
          <a:off x="313182" y="768181"/>
          <a:ext cx="4384548" cy="442800"/>
        </a:xfrm>
        <a:prstGeom prst="round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725" tIns="0" rIns="165725" bIns="0" numCol="1" spcCol="1270" anchor="ctr" anchorCtr="0">
          <a:noAutofit/>
        </a:bodyPr>
        <a:lstStyle/>
        <a:p>
          <a:pPr marL="0" lvl="0" indent="0" algn="l" defTabSz="666750">
            <a:lnSpc>
              <a:spcPct val="90000"/>
            </a:lnSpc>
            <a:spcBef>
              <a:spcPct val="0"/>
            </a:spcBef>
            <a:spcAft>
              <a:spcPct val="35000"/>
            </a:spcAft>
            <a:buNone/>
          </a:pPr>
          <a:r>
            <a:rPr lang="en-CA" sz="1500" kern="1200"/>
            <a:t>Bark beetles</a:t>
          </a:r>
          <a:endParaRPr lang="en-US" sz="1500" kern="1200"/>
        </a:p>
      </dsp:txBody>
      <dsp:txXfrm>
        <a:off x="334798" y="789797"/>
        <a:ext cx="4341316" cy="399568"/>
      </dsp:txXfrm>
    </dsp:sp>
    <dsp:sp modelId="{A7801067-6917-4BC7-824A-665070E28AB9}">
      <dsp:nvSpPr>
        <dsp:cNvPr id="0" name=""/>
        <dsp:cNvSpPr/>
      </dsp:nvSpPr>
      <dsp:spPr>
        <a:xfrm>
          <a:off x="0" y="2425981"/>
          <a:ext cx="6263640" cy="1134000"/>
        </a:xfrm>
        <a:prstGeom prst="rect">
          <a:avLst/>
        </a:prstGeom>
        <a:solidFill>
          <a:schemeClr val="lt1">
            <a:alpha val="90000"/>
            <a:hueOff val="0"/>
            <a:satOff val="0"/>
            <a:lumOff val="0"/>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86128" tIns="312420" rIns="486128" bIns="106680" numCol="1" spcCol="1270" anchor="t" anchorCtr="0">
          <a:noAutofit/>
        </a:bodyPr>
        <a:lstStyle/>
        <a:p>
          <a:pPr marL="114300" lvl="1" indent="-114300" algn="l" defTabSz="666750">
            <a:lnSpc>
              <a:spcPct val="90000"/>
            </a:lnSpc>
            <a:spcBef>
              <a:spcPct val="0"/>
            </a:spcBef>
            <a:spcAft>
              <a:spcPct val="15000"/>
            </a:spcAft>
            <a:buChar char="•"/>
          </a:pPr>
          <a:r>
            <a:rPr lang="en-CA" sz="1500" kern="1200"/>
            <a:t>Western spruce budworm</a:t>
          </a:r>
          <a:endParaRPr lang="en-US" sz="1500" kern="1200"/>
        </a:p>
        <a:p>
          <a:pPr marL="114300" lvl="1" indent="-114300" algn="l" defTabSz="666750">
            <a:lnSpc>
              <a:spcPct val="90000"/>
            </a:lnSpc>
            <a:spcBef>
              <a:spcPct val="0"/>
            </a:spcBef>
            <a:spcAft>
              <a:spcPct val="15000"/>
            </a:spcAft>
            <a:buChar char="•"/>
          </a:pPr>
          <a:r>
            <a:rPr lang="en-CA" sz="1500" kern="1200"/>
            <a:t>Douglas-fir tussock moth</a:t>
          </a:r>
          <a:endParaRPr lang="en-US" sz="1500" kern="1200"/>
        </a:p>
        <a:p>
          <a:pPr marL="114300" lvl="1" indent="-114300" algn="l" defTabSz="666750">
            <a:lnSpc>
              <a:spcPct val="90000"/>
            </a:lnSpc>
            <a:spcBef>
              <a:spcPct val="0"/>
            </a:spcBef>
            <a:spcAft>
              <a:spcPct val="15000"/>
            </a:spcAft>
            <a:buChar char="•"/>
          </a:pPr>
          <a:r>
            <a:rPr lang="en-CA" sz="1500" kern="1200"/>
            <a:t>Black army cutworm</a:t>
          </a:r>
          <a:endParaRPr lang="en-US" sz="1500" kern="1200"/>
        </a:p>
      </dsp:txBody>
      <dsp:txXfrm>
        <a:off x="0" y="2425981"/>
        <a:ext cx="6263640" cy="1134000"/>
      </dsp:txXfrm>
    </dsp:sp>
    <dsp:sp modelId="{007F27E8-1BA1-4FCE-8DF1-5FDEA8618A4F}">
      <dsp:nvSpPr>
        <dsp:cNvPr id="0" name=""/>
        <dsp:cNvSpPr/>
      </dsp:nvSpPr>
      <dsp:spPr>
        <a:xfrm>
          <a:off x="313182" y="2204581"/>
          <a:ext cx="4384548" cy="44280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725" tIns="0" rIns="165725" bIns="0" numCol="1" spcCol="1270" anchor="ctr" anchorCtr="0">
          <a:noAutofit/>
        </a:bodyPr>
        <a:lstStyle/>
        <a:p>
          <a:pPr marL="0" lvl="0" indent="0" algn="l" defTabSz="666750">
            <a:lnSpc>
              <a:spcPct val="90000"/>
            </a:lnSpc>
            <a:spcBef>
              <a:spcPct val="0"/>
            </a:spcBef>
            <a:spcAft>
              <a:spcPct val="35000"/>
            </a:spcAft>
            <a:buNone/>
          </a:pPr>
          <a:r>
            <a:rPr lang="en-CA" sz="1500" kern="1200"/>
            <a:t>Defoliators</a:t>
          </a:r>
          <a:endParaRPr lang="en-US" sz="1500" kern="1200"/>
        </a:p>
      </dsp:txBody>
      <dsp:txXfrm>
        <a:off x="334798" y="2226197"/>
        <a:ext cx="4341316" cy="399568"/>
      </dsp:txXfrm>
    </dsp:sp>
    <dsp:sp modelId="{E4E1DAA4-2E04-4238-8EAD-EDB1B65D9BEF}">
      <dsp:nvSpPr>
        <dsp:cNvPr id="0" name=""/>
        <dsp:cNvSpPr/>
      </dsp:nvSpPr>
      <dsp:spPr>
        <a:xfrm>
          <a:off x="0" y="3862381"/>
          <a:ext cx="6263640" cy="874125"/>
        </a:xfrm>
        <a:prstGeom prst="rect">
          <a:avLst/>
        </a:prstGeom>
        <a:solidFill>
          <a:schemeClr val="lt1">
            <a:alpha val="90000"/>
            <a:hueOff val="0"/>
            <a:satOff val="0"/>
            <a:lumOff val="0"/>
            <a:alphaOff val="0"/>
          </a:schemeClr>
        </a:solidFill>
        <a:ln w="12700" cap="flat" cmpd="sng" algn="ctr">
          <a:solidFill>
            <a:schemeClr val="accent5">
              <a:hueOff val="-5068907"/>
              <a:satOff val="-13064"/>
              <a:lumOff val="-882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86128" tIns="312420" rIns="486128" bIns="106680" numCol="1" spcCol="1270" anchor="t" anchorCtr="0">
          <a:noAutofit/>
        </a:bodyPr>
        <a:lstStyle/>
        <a:p>
          <a:pPr marL="114300" lvl="1" indent="-114300" algn="l" defTabSz="666750">
            <a:lnSpc>
              <a:spcPct val="90000"/>
            </a:lnSpc>
            <a:spcBef>
              <a:spcPct val="0"/>
            </a:spcBef>
            <a:spcAft>
              <a:spcPct val="15000"/>
            </a:spcAft>
            <a:buChar char="•"/>
          </a:pPr>
          <a:r>
            <a:rPr lang="en-CA" sz="1500" kern="1200"/>
            <a:t>Balsam woolly adelgid</a:t>
          </a:r>
          <a:endParaRPr lang="en-US" sz="1500" kern="1200"/>
        </a:p>
        <a:p>
          <a:pPr marL="114300" lvl="1" indent="-114300" algn="l" defTabSz="666750">
            <a:lnSpc>
              <a:spcPct val="90000"/>
            </a:lnSpc>
            <a:spcBef>
              <a:spcPct val="0"/>
            </a:spcBef>
            <a:spcAft>
              <a:spcPct val="15000"/>
            </a:spcAft>
            <a:buChar char="•"/>
          </a:pPr>
          <a:r>
            <a:rPr lang="en-CA" sz="1500" kern="1200"/>
            <a:t>Spongy moth</a:t>
          </a:r>
          <a:endParaRPr lang="en-US" sz="1500" kern="1200"/>
        </a:p>
      </dsp:txBody>
      <dsp:txXfrm>
        <a:off x="0" y="3862381"/>
        <a:ext cx="6263640" cy="874125"/>
      </dsp:txXfrm>
    </dsp:sp>
    <dsp:sp modelId="{B386FB73-097B-4FC7-8E62-9C273C1FF596}">
      <dsp:nvSpPr>
        <dsp:cNvPr id="0" name=""/>
        <dsp:cNvSpPr/>
      </dsp:nvSpPr>
      <dsp:spPr>
        <a:xfrm>
          <a:off x="313182" y="3640981"/>
          <a:ext cx="4384548" cy="442800"/>
        </a:xfrm>
        <a:prstGeom prst="round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725" tIns="0" rIns="165725" bIns="0" numCol="1" spcCol="1270" anchor="ctr" anchorCtr="0">
          <a:noAutofit/>
        </a:bodyPr>
        <a:lstStyle/>
        <a:p>
          <a:pPr marL="0" lvl="0" indent="0" algn="l" defTabSz="666750">
            <a:lnSpc>
              <a:spcPct val="90000"/>
            </a:lnSpc>
            <a:spcBef>
              <a:spcPct val="0"/>
            </a:spcBef>
            <a:spcAft>
              <a:spcPct val="35000"/>
            </a:spcAft>
            <a:buNone/>
          </a:pPr>
          <a:r>
            <a:rPr lang="en-CA" sz="1500" kern="1200"/>
            <a:t>Invasives</a:t>
          </a:r>
          <a:endParaRPr lang="en-US" sz="1500" kern="1200"/>
        </a:p>
      </dsp:txBody>
      <dsp:txXfrm>
        <a:off x="334798" y="3662597"/>
        <a:ext cx="4341316" cy="399568"/>
      </dsp:txXfrm>
    </dsp:sp>
    <dsp:sp modelId="{1DCE6D68-06A1-4602-BFA6-A2065A289AAA}">
      <dsp:nvSpPr>
        <dsp:cNvPr id="0" name=""/>
        <dsp:cNvSpPr/>
      </dsp:nvSpPr>
      <dsp:spPr>
        <a:xfrm>
          <a:off x="0" y="5038906"/>
          <a:ext cx="6263640" cy="378000"/>
        </a:xfrm>
        <a:prstGeom prst="rect">
          <a:avLst/>
        </a:prstGeom>
        <a:solidFill>
          <a:schemeClr val="lt1">
            <a:alpha val="90000"/>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sp>
    <dsp:sp modelId="{FF0BAD41-CDEE-4246-A395-8D1417A4BF0D}">
      <dsp:nvSpPr>
        <dsp:cNvPr id="0" name=""/>
        <dsp:cNvSpPr/>
      </dsp:nvSpPr>
      <dsp:spPr>
        <a:xfrm>
          <a:off x="313182" y="4817506"/>
          <a:ext cx="4384548" cy="44280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725" tIns="0" rIns="165725" bIns="0" numCol="1" spcCol="1270" anchor="ctr" anchorCtr="0">
          <a:noAutofit/>
        </a:bodyPr>
        <a:lstStyle/>
        <a:p>
          <a:pPr marL="0" lvl="0" indent="0" algn="l" defTabSz="666750">
            <a:lnSpc>
              <a:spcPct val="90000"/>
            </a:lnSpc>
            <a:spcBef>
              <a:spcPct val="0"/>
            </a:spcBef>
            <a:spcAft>
              <a:spcPct val="35000"/>
            </a:spcAft>
            <a:buNone/>
          </a:pPr>
          <a:r>
            <a:rPr lang="en-CA" sz="1500" kern="1200"/>
            <a:t>Bark beetle training courses</a:t>
          </a:r>
          <a:endParaRPr lang="en-US" sz="1500" kern="1200"/>
        </a:p>
      </dsp:txBody>
      <dsp:txXfrm>
        <a:off x="334798" y="4839122"/>
        <a:ext cx="4341316" cy="3995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CF17E5-76BB-4AAF-87F5-172D5A6FB53E}">
      <dsp:nvSpPr>
        <dsp:cNvPr id="0" name=""/>
        <dsp:cNvSpPr/>
      </dsp:nvSpPr>
      <dsp:spPr>
        <a:xfrm>
          <a:off x="0" y="165088"/>
          <a:ext cx="6513603" cy="71954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CA" sz="3000" kern="1200"/>
            <a:t>Sanitation harvesting </a:t>
          </a:r>
          <a:endParaRPr lang="en-US" sz="3000" kern="1200"/>
        </a:p>
      </dsp:txBody>
      <dsp:txXfrm>
        <a:off x="35125" y="200213"/>
        <a:ext cx="6443353" cy="649299"/>
      </dsp:txXfrm>
    </dsp:sp>
    <dsp:sp modelId="{7E4DE810-09CA-40FA-AE83-A63761CEBB56}">
      <dsp:nvSpPr>
        <dsp:cNvPr id="0" name=""/>
        <dsp:cNvSpPr/>
      </dsp:nvSpPr>
      <dsp:spPr>
        <a:xfrm>
          <a:off x="0" y="971037"/>
          <a:ext cx="6513603" cy="719549"/>
        </a:xfrm>
        <a:prstGeom prst="roundRect">
          <a:avLst/>
        </a:prstGeom>
        <a:solidFill>
          <a:schemeClr val="accent5">
            <a:hueOff val="-1126424"/>
            <a:satOff val="-2903"/>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CA" sz="3000" kern="1200"/>
            <a:t>Felled trap trees</a:t>
          </a:r>
          <a:endParaRPr lang="en-US" sz="3000" kern="1200"/>
        </a:p>
      </dsp:txBody>
      <dsp:txXfrm>
        <a:off x="35125" y="1006162"/>
        <a:ext cx="6443353" cy="649299"/>
      </dsp:txXfrm>
    </dsp:sp>
    <dsp:sp modelId="{52519221-D184-4549-9B61-DBAD77AD3D5E}">
      <dsp:nvSpPr>
        <dsp:cNvPr id="0" name=""/>
        <dsp:cNvSpPr/>
      </dsp:nvSpPr>
      <dsp:spPr>
        <a:xfrm>
          <a:off x="0" y="1776987"/>
          <a:ext cx="6513603" cy="719549"/>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CA" sz="3000" kern="1200"/>
            <a:t>Pheromone baiting standing trees</a:t>
          </a:r>
          <a:endParaRPr lang="en-US" sz="3000" kern="1200"/>
        </a:p>
      </dsp:txBody>
      <dsp:txXfrm>
        <a:off x="35125" y="1812112"/>
        <a:ext cx="6443353" cy="649299"/>
      </dsp:txXfrm>
    </dsp:sp>
    <dsp:sp modelId="{74514946-81A1-4F3D-B8CE-8BE053724FA5}">
      <dsp:nvSpPr>
        <dsp:cNvPr id="0" name=""/>
        <dsp:cNvSpPr/>
      </dsp:nvSpPr>
      <dsp:spPr>
        <a:xfrm>
          <a:off x="0" y="2582938"/>
          <a:ext cx="6513603" cy="719549"/>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CA" sz="3000" kern="1200"/>
            <a:t>Falling and burning of infested trees</a:t>
          </a:r>
          <a:endParaRPr lang="en-US" sz="3000" kern="1200"/>
        </a:p>
      </dsp:txBody>
      <dsp:txXfrm>
        <a:off x="35125" y="2618063"/>
        <a:ext cx="6443353" cy="649299"/>
      </dsp:txXfrm>
    </dsp:sp>
    <dsp:sp modelId="{09F5B227-3466-496C-B277-9E496A144003}">
      <dsp:nvSpPr>
        <dsp:cNvPr id="0" name=""/>
        <dsp:cNvSpPr/>
      </dsp:nvSpPr>
      <dsp:spPr>
        <a:xfrm>
          <a:off x="0" y="3388888"/>
          <a:ext cx="6513603" cy="719549"/>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CA" sz="3000" kern="1200"/>
            <a:t>Timely burning of susceptible slash piles</a:t>
          </a:r>
          <a:endParaRPr lang="en-US" sz="3000" kern="1200"/>
        </a:p>
      </dsp:txBody>
      <dsp:txXfrm>
        <a:off x="35125" y="3424013"/>
        <a:ext cx="6443353" cy="649299"/>
      </dsp:txXfrm>
    </dsp:sp>
    <dsp:sp modelId="{16241BAD-70C8-4D06-9650-62AFC5F8B57F}">
      <dsp:nvSpPr>
        <dsp:cNvPr id="0" name=""/>
        <dsp:cNvSpPr/>
      </dsp:nvSpPr>
      <dsp:spPr>
        <a:xfrm>
          <a:off x="0" y="4194838"/>
          <a:ext cx="6513603" cy="719549"/>
        </a:xfrm>
        <a:prstGeom prst="roundRect">
          <a:avLst/>
        </a:prstGeom>
        <a:solidFill>
          <a:schemeClr val="accent5">
            <a:hueOff val="-5632119"/>
            <a:satOff val="-14516"/>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CA" sz="3000" kern="1200"/>
            <a:t>Anti-aggregation pheromones (MCH)</a:t>
          </a:r>
          <a:endParaRPr lang="en-US" sz="3000" kern="1200"/>
        </a:p>
      </dsp:txBody>
      <dsp:txXfrm>
        <a:off x="35125" y="4229963"/>
        <a:ext cx="6443353" cy="649299"/>
      </dsp:txXfrm>
    </dsp:sp>
    <dsp:sp modelId="{ABEA1F33-8451-44A4-995D-D3CF250E80A3}">
      <dsp:nvSpPr>
        <dsp:cNvPr id="0" name=""/>
        <dsp:cNvSpPr/>
      </dsp:nvSpPr>
      <dsp:spPr>
        <a:xfrm>
          <a:off x="0" y="5000788"/>
          <a:ext cx="6513603" cy="719549"/>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CA" sz="3000" kern="1200" dirty="0">
              <a:solidFill>
                <a:schemeClr val="bg1"/>
              </a:solidFill>
            </a:rPr>
            <a:t>Baited funnel traps</a:t>
          </a:r>
          <a:endParaRPr lang="en-US" sz="3000" kern="1200" dirty="0">
            <a:solidFill>
              <a:schemeClr val="bg1"/>
            </a:solidFill>
          </a:endParaRPr>
        </a:p>
      </dsp:txBody>
      <dsp:txXfrm>
        <a:off x="35125" y="5035913"/>
        <a:ext cx="6443353" cy="649299"/>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0.70791</cdr:x>
      <cdr:y>0.79839</cdr:y>
    </cdr:from>
    <cdr:to>
      <cdr:x>0.82395</cdr:x>
      <cdr:y>1</cdr:y>
    </cdr:to>
    <cdr:sp macro="" textlink="">
      <cdr:nvSpPr>
        <cdr:cNvPr id="2" name="TextBox 1">
          <a:extLst xmlns:a="http://schemas.openxmlformats.org/drawingml/2006/main">
            <a:ext uri="{FF2B5EF4-FFF2-40B4-BE49-F238E27FC236}">
              <a16:creationId xmlns:a16="http://schemas.microsoft.com/office/drawing/2014/main" id="{E97EDD4C-4B3E-0B9A-BC52-F223E6A4D6BA}"/>
            </a:ext>
          </a:extLst>
        </cdr:cNvPr>
        <cdr:cNvSpPr txBox="1"/>
      </cdr:nvSpPr>
      <cdr:spPr>
        <a:xfrm xmlns:a="http://schemas.openxmlformats.org/drawingml/2006/main">
          <a:off x="5578186" y="3865418"/>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CA" sz="2400" dirty="0"/>
            <a:t>Total 77,029 ha</a:t>
          </a:r>
        </a:p>
      </cdr:txBody>
    </cdr:sp>
  </cdr:relSizeAnchor>
</c:userShapes>
</file>

<file path=ppt/drawings/drawing2.xml><?xml version="1.0" encoding="utf-8"?>
<c:userShapes xmlns:c="http://schemas.openxmlformats.org/drawingml/2006/chart">
  <cdr:relSizeAnchor xmlns:cdr="http://schemas.openxmlformats.org/drawingml/2006/chartDrawing">
    <cdr:from>
      <cdr:x>0.40918</cdr:x>
      <cdr:y>0.0264</cdr:y>
    </cdr:from>
    <cdr:to>
      <cdr:x>0.88371</cdr:x>
      <cdr:y>0.43202</cdr:y>
    </cdr:to>
    <cdr:sp macro="" textlink="">
      <cdr:nvSpPr>
        <cdr:cNvPr id="2" name="TextBox 1">
          <a:extLst xmlns:a="http://schemas.openxmlformats.org/drawingml/2006/main">
            <a:ext uri="{FF2B5EF4-FFF2-40B4-BE49-F238E27FC236}">
              <a16:creationId xmlns:a16="http://schemas.microsoft.com/office/drawing/2014/main" id="{ACA6D9C4-F806-6212-58E4-DC6778211343}"/>
            </a:ext>
          </a:extLst>
        </cdr:cNvPr>
        <cdr:cNvSpPr txBox="1"/>
      </cdr:nvSpPr>
      <cdr:spPr>
        <a:xfrm xmlns:a="http://schemas.openxmlformats.org/drawingml/2006/main">
          <a:off x="4298987" y="119724"/>
          <a:ext cx="4985657" cy="183968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CA" sz="2000" dirty="0">
              <a:highlight>
                <a:srgbClr val="FFFF00"/>
              </a:highlight>
            </a:rPr>
            <a:t>Boundary TSA       increased by 703 ha </a:t>
          </a:r>
        </a:p>
        <a:p xmlns:a="http://schemas.openxmlformats.org/drawingml/2006/main">
          <a:r>
            <a:rPr lang="en-CA" sz="2000" dirty="0"/>
            <a:t>Revelstoke TSA     increased by 135 ha</a:t>
          </a:r>
        </a:p>
        <a:p xmlns:a="http://schemas.openxmlformats.org/drawingml/2006/main">
          <a:r>
            <a:rPr lang="en-CA" sz="2000" dirty="0"/>
            <a:t>Kootenay Lake      decreased by 1073 ha, G:R 0.82</a:t>
          </a:r>
        </a:p>
        <a:p xmlns:a="http://schemas.openxmlformats.org/drawingml/2006/main">
          <a:r>
            <a:rPr lang="en-CA" sz="2000" dirty="0"/>
            <a:t>Rest </a:t>
          </a:r>
          <a:r>
            <a:rPr lang="en-CA" sz="2400" b="1" dirty="0"/>
            <a:t>fairly static populations, chronic issue</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BDB997-AF30-413E-B6B7-BC3E39D324F8}" type="datetimeFigureOut">
              <a:rPr lang="en-CA" smtClean="0"/>
              <a:t>2023-01-05</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E7C36E-C72D-448B-B14F-E4FA8E5C0A53}" type="slidenum">
              <a:rPr lang="en-CA" smtClean="0"/>
              <a:t>‹#›</a:t>
            </a:fld>
            <a:endParaRPr lang="en-CA"/>
          </a:p>
        </p:txBody>
      </p:sp>
    </p:spTree>
    <p:extLst>
      <p:ext uri="{BB962C8B-B14F-4D97-AF65-F5344CB8AC3E}">
        <p14:creationId xmlns:p14="http://schemas.microsoft.com/office/powerpoint/2010/main" val="10875120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cs typeface="Times New Roman" panose="02020603050405020304" pitchFamily="18" charset="0"/>
              </a:rPr>
              <a:t>Ungulates: moose, caribou</a:t>
            </a:r>
          </a:p>
          <a:p>
            <a:r>
              <a:rPr lang="en-US" dirty="0">
                <a:latin typeface="Calibri" panose="020F0502020204030204" pitchFamily="34" charset="0"/>
                <a:cs typeface="Times New Roman" panose="02020603050405020304" pitchFamily="18" charset="0"/>
              </a:rPr>
              <a:t>Fish: regulate water quality and temperatures.</a:t>
            </a:r>
          </a:p>
          <a:p>
            <a:r>
              <a:rPr lang="en-US" dirty="0">
                <a:latin typeface="Calibri" panose="020F0502020204030204" pitchFamily="34" charset="0"/>
                <a:cs typeface="Times New Roman" panose="02020603050405020304" pitchFamily="18" charset="0"/>
              </a:rPr>
              <a:t>Birds: goshawk</a:t>
            </a:r>
          </a:p>
          <a:p>
            <a:r>
              <a:rPr lang="en-US" dirty="0">
                <a:latin typeface="Calibri" panose="020F0502020204030204" pitchFamily="34" charset="0"/>
                <a:cs typeface="Times New Roman" panose="02020603050405020304" pitchFamily="18" charset="0"/>
              </a:rPr>
              <a:t>Plants: browse, medicinal or traditional </a:t>
            </a:r>
          </a:p>
          <a:p>
            <a:r>
              <a:rPr lang="en-US" dirty="0">
                <a:latin typeface="Calibri" panose="020F0502020204030204" pitchFamily="34" charset="0"/>
                <a:cs typeface="Times New Roman" panose="02020603050405020304" pitchFamily="18" charset="0"/>
              </a:rPr>
              <a:t>SAF has significance to FN recon, LUP, ISM</a:t>
            </a:r>
            <a:endParaRPr lang="en-US" dirty="0"/>
          </a:p>
        </p:txBody>
      </p:sp>
      <p:sp>
        <p:nvSpPr>
          <p:cNvPr id="4" name="Slide Number Placeholder 3"/>
          <p:cNvSpPr>
            <a:spLocks noGrp="1"/>
          </p:cNvSpPr>
          <p:nvPr>
            <p:ph type="sldNum" sz="quarter" idx="5"/>
          </p:nvPr>
        </p:nvSpPr>
        <p:spPr/>
        <p:txBody>
          <a:bodyPr/>
          <a:lstStyle/>
          <a:p>
            <a:fld id="{82F5DB5A-2D87-44AE-B288-E6C1536E9E2D}" type="slidenum">
              <a:rPr lang="en-US" smtClean="0"/>
              <a:t>10</a:t>
            </a:fld>
            <a:endParaRPr lang="en-US"/>
          </a:p>
        </p:txBody>
      </p:sp>
    </p:spTree>
    <p:extLst>
      <p:ext uri="{BB962C8B-B14F-4D97-AF65-F5344CB8AC3E}">
        <p14:creationId xmlns:p14="http://schemas.microsoft.com/office/powerpoint/2010/main" val="651082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In light of all of this mounting evidence of accumulating stress and threats to subalpine fir ecosystems, and the striking cumulative mortality of subalpine on the BC landscape, the forest entomologists in BC assembled to characterize and prioritize their concerns and develop a course of action to address them. Reached out to researchers in the federal government and academia.</a:t>
            </a:r>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F5DB5A-2D87-44AE-B288-E6C1536E9E2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1870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Research in the Thompson Okanagan has laid a solid foundation to launch an even more comprehensive research program throughout the province</a:t>
            </a: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Impressive credentials and experience in this list. We have the expertise. Hopefully we can recruit more.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F5DB5A-2D87-44AE-B288-E6C1536E9E2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4644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Open to further collaborations.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All of these groups have their own individual mandates but they all place value on the forest and therefore should have a vested interest to be involved in some way. We would welcome collaborations</a:t>
            </a:r>
          </a:p>
          <a:p>
            <a:endParaRPr lang="en-CA"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F5DB5A-2D87-44AE-B288-E6C1536E9E2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06513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2 year Life cycle</a:t>
            </a:r>
          </a:p>
          <a:p>
            <a:r>
              <a:rPr lang="en-CA" dirty="0"/>
              <a:t>Male is host-selecting gender, mates with multiple females – creating a ‘star’ shaped gallery</a:t>
            </a:r>
          </a:p>
          <a:p>
            <a:r>
              <a:rPr lang="en-CA" dirty="0"/>
              <a:t>Larvae mining the phloem disrupt nutrient translocation within the tree</a:t>
            </a:r>
          </a:p>
          <a:p>
            <a:r>
              <a:rPr lang="en-CA" dirty="0"/>
              <a:t>Usually attacks older, larger, slower growing trees</a:t>
            </a:r>
          </a:p>
          <a:p>
            <a:r>
              <a:rPr lang="en-CA" dirty="0"/>
              <a:t>Bright red trees – signature for AOS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F5DB5A-2D87-44AE-B288-E6C1536E9E2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529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Every year – only new detections are recorded – these are not cumulative maps</a:t>
            </a:r>
          </a:p>
          <a:p>
            <a:r>
              <a:rPr lang="en-CA" dirty="0"/>
              <a:t>Usually a few scattered trees detected across the landscape  -  usually categorized as trace levels</a:t>
            </a:r>
          </a:p>
          <a:p>
            <a:r>
              <a:rPr lang="en-CA" dirty="0"/>
              <a:t>Increasing number of detections rated at higher severity</a:t>
            </a:r>
          </a:p>
          <a:p>
            <a:r>
              <a:rPr lang="en-CA" dirty="0"/>
              <a:t>Accuracy contingent on the area covered in the annual AOS</a:t>
            </a:r>
          </a:p>
        </p:txBody>
      </p:sp>
      <p:sp>
        <p:nvSpPr>
          <p:cNvPr id="4" name="Slide Number Placeholder 3"/>
          <p:cNvSpPr>
            <a:spLocks noGrp="1"/>
          </p:cNvSpPr>
          <p:nvPr>
            <p:ph type="sldNum" sz="quarter" idx="5"/>
          </p:nvPr>
        </p:nvSpPr>
        <p:spPr/>
        <p:txBody>
          <a:bodyPr/>
          <a:lstStyle/>
          <a:p>
            <a:fld id="{82F5DB5A-2D87-44AE-B288-E6C1536E9E2D}" type="slidenum">
              <a:rPr lang="en-US" smtClean="0"/>
              <a:t>15</a:t>
            </a:fld>
            <a:endParaRPr lang="en-US"/>
          </a:p>
        </p:txBody>
      </p:sp>
    </p:spTree>
    <p:extLst>
      <p:ext uri="{BB962C8B-B14F-4D97-AF65-F5344CB8AC3E}">
        <p14:creationId xmlns:p14="http://schemas.microsoft.com/office/powerpoint/2010/main" val="2418038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en-CA" dirty="0"/>
              <a:t>IBB does not ‘outbreak’ like other species of BB like IBM and IBS (continuous stand/landscape scale mortality events), but rather undergoes periodic ‘pulses’. While it doesn’t have the landscape level impact within a few years, its cumulative mortality over the longer-term certainly becomes more evident. </a:t>
            </a:r>
          </a:p>
          <a:p>
            <a:pPr marL="0" marR="0" lvl="0" indent="0" algn="l" defTabSz="931774" rtl="0" eaLnBrk="1" fontAlgn="auto" latinLnBrk="0" hangingPunct="1">
              <a:lnSpc>
                <a:spcPct val="100000"/>
              </a:lnSpc>
              <a:spcBef>
                <a:spcPts val="0"/>
              </a:spcBef>
              <a:spcAft>
                <a:spcPts val="0"/>
              </a:spcAft>
              <a:buClrTx/>
              <a:buSzTx/>
              <a:buFontTx/>
              <a:buNone/>
              <a:tabLst/>
              <a:defRPr/>
            </a:pPr>
            <a:r>
              <a:rPr lang="en-CA" dirty="0"/>
              <a:t>Assessment protocol has been refined. First pulse may be overestimated. Second pulse likely more accurate.</a:t>
            </a:r>
          </a:p>
          <a:p>
            <a:pPr defTabSz="931774">
              <a:defRPr/>
            </a:pPr>
            <a:r>
              <a:rPr lang="en-CA" dirty="0"/>
              <a:t>Its most recent ‘pulse’ has affected more area than the previous one and is ongoing. </a:t>
            </a:r>
          </a:p>
          <a:p>
            <a:endParaRPr lang="en-CA" dirty="0"/>
          </a:p>
        </p:txBody>
      </p:sp>
      <p:sp>
        <p:nvSpPr>
          <p:cNvPr id="4" name="Slide Number Placeholder 3"/>
          <p:cNvSpPr>
            <a:spLocks noGrp="1"/>
          </p:cNvSpPr>
          <p:nvPr>
            <p:ph type="sldNum" sz="quarter" idx="5"/>
          </p:nvPr>
        </p:nvSpPr>
        <p:spPr/>
        <p:txBody>
          <a:bodyPr/>
          <a:lstStyle/>
          <a:p>
            <a:fld id="{82F5DB5A-2D87-44AE-B288-E6C1536E9E2D}" type="slidenum">
              <a:rPr lang="en-US" smtClean="0"/>
              <a:t>16</a:t>
            </a:fld>
            <a:endParaRPr lang="en-US"/>
          </a:p>
        </p:txBody>
      </p:sp>
    </p:spTree>
    <p:extLst>
      <p:ext uri="{BB962C8B-B14F-4D97-AF65-F5344CB8AC3E}">
        <p14:creationId xmlns:p14="http://schemas.microsoft.com/office/powerpoint/2010/main" val="4223535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Detected in BC in the 1950s, likely from natural spread from Pacific NW US</a:t>
            </a:r>
          </a:p>
          <a:p>
            <a:r>
              <a:rPr lang="en-CA" dirty="0"/>
              <a:t>Aphid-like insect with 2-4 generations/year</a:t>
            </a:r>
          </a:p>
          <a:p>
            <a:r>
              <a:rPr lang="en-CA" dirty="0"/>
              <a:t>Parthenogenic = only females giving rise to more females = high potential for rapid proliferation. </a:t>
            </a:r>
          </a:p>
          <a:p>
            <a:pPr defTabSz="931774">
              <a:defRPr/>
            </a:pPr>
            <a:r>
              <a:rPr lang="en-CA" dirty="0"/>
              <a:t>Its secretions as it feeds cause needle/branch dieback and growth abnormalities: flattened tops, buds fail to open, enlarged nodes (</a:t>
            </a:r>
            <a:r>
              <a:rPr lang="en-CA" dirty="0" err="1"/>
              <a:t>gouting</a:t>
            </a:r>
            <a:r>
              <a:rPr lang="en-CA" dirty="0"/>
              <a:t>), ‘compression wood’ = reduces wood fibre quality and weakens the tree, susceptible to breakage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F5DB5A-2D87-44AE-B288-E6C1536E9E2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56776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89947-D075-401B-850A-9F8E8D5DE741}"/>
              </a:ext>
            </a:extLst>
          </p:cNvPr>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endParaRPr lang="en-CA"/>
          </a:p>
        </p:txBody>
      </p:sp>
      <p:sp>
        <p:nvSpPr>
          <p:cNvPr id="3" name="Subtitle 2">
            <a:extLst>
              <a:ext uri="{FF2B5EF4-FFF2-40B4-BE49-F238E27FC236}">
                <a16:creationId xmlns:a16="http://schemas.microsoft.com/office/drawing/2014/main" id="{8ACDBB40-539B-4E83-AFC3-D11216213D5E}"/>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E12C7FC4-1817-4B2A-A906-B7BE185419C0}"/>
              </a:ext>
            </a:extLst>
          </p:cNvPr>
          <p:cNvSpPr>
            <a:spLocks noGrp="1"/>
          </p:cNvSpPr>
          <p:nvPr>
            <p:ph type="dt" sz="half" idx="10"/>
          </p:nvPr>
        </p:nvSpPr>
        <p:spPr/>
        <p:txBody>
          <a:bodyPr/>
          <a:lstStyle/>
          <a:p>
            <a:fld id="{5F9A7171-503F-41FA-A7BD-6656009CFEB1}" type="datetimeFigureOut">
              <a:rPr lang="en-CA" smtClean="0"/>
              <a:t>2023-01-05</a:t>
            </a:fld>
            <a:endParaRPr lang="en-CA"/>
          </a:p>
        </p:txBody>
      </p:sp>
      <p:sp>
        <p:nvSpPr>
          <p:cNvPr id="5" name="Footer Placeholder 4">
            <a:extLst>
              <a:ext uri="{FF2B5EF4-FFF2-40B4-BE49-F238E27FC236}">
                <a16:creationId xmlns:a16="http://schemas.microsoft.com/office/drawing/2014/main" id="{11B1EF95-B56A-4926-A590-523FCC8E1D4C}"/>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750F2E96-B780-4073-81E3-C62A8355EE3E}"/>
              </a:ext>
            </a:extLst>
          </p:cNvPr>
          <p:cNvSpPr>
            <a:spLocks noGrp="1"/>
          </p:cNvSpPr>
          <p:nvPr>
            <p:ph type="sldNum" sz="quarter" idx="12"/>
          </p:nvPr>
        </p:nvSpPr>
        <p:spPr/>
        <p:txBody>
          <a:bodyPr/>
          <a:lstStyle/>
          <a:p>
            <a:fld id="{94842891-3659-47A3-AA5A-C99B49D0BA85}" type="slidenum">
              <a:rPr lang="en-CA" smtClean="0"/>
              <a:t>‹#›</a:t>
            </a:fld>
            <a:endParaRPr lang="en-CA"/>
          </a:p>
        </p:txBody>
      </p:sp>
    </p:spTree>
    <p:extLst>
      <p:ext uri="{BB962C8B-B14F-4D97-AF65-F5344CB8AC3E}">
        <p14:creationId xmlns:p14="http://schemas.microsoft.com/office/powerpoint/2010/main" val="3661508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58622-71C7-473B-8A74-55A0C1CC16D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CEF6BABB-3B39-4704-987D-D95A752D93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2E12BEDA-9E22-4CB8-9A89-4C14F856C721}"/>
              </a:ext>
            </a:extLst>
          </p:cNvPr>
          <p:cNvSpPr>
            <a:spLocks noGrp="1"/>
          </p:cNvSpPr>
          <p:nvPr>
            <p:ph type="dt" sz="half" idx="10"/>
          </p:nvPr>
        </p:nvSpPr>
        <p:spPr/>
        <p:txBody>
          <a:bodyPr/>
          <a:lstStyle/>
          <a:p>
            <a:fld id="{5F9A7171-503F-41FA-A7BD-6656009CFEB1}" type="datetimeFigureOut">
              <a:rPr lang="en-CA" smtClean="0"/>
              <a:t>2023-01-05</a:t>
            </a:fld>
            <a:endParaRPr lang="en-CA"/>
          </a:p>
        </p:txBody>
      </p:sp>
      <p:sp>
        <p:nvSpPr>
          <p:cNvPr id="5" name="Footer Placeholder 4">
            <a:extLst>
              <a:ext uri="{FF2B5EF4-FFF2-40B4-BE49-F238E27FC236}">
                <a16:creationId xmlns:a16="http://schemas.microsoft.com/office/drawing/2014/main" id="{41D87F84-C5C6-4095-AA72-7BF5C24485E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E11DF3DB-B5C5-4972-92E9-BE9559818E8F}"/>
              </a:ext>
            </a:extLst>
          </p:cNvPr>
          <p:cNvSpPr>
            <a:spLocks noGrp="1"/>
          </p:cNvSpPr>
          <p:nvPr>
            <p:ph type="sldNum" sz="quarter" idx="12"/>
          </p:nvPr>
        </p:nvSpPr>
        <p:spPr/>
        <p:txBody>
          <a:bodyPr/>
          <a:lstStyle/>
          <a:p>
            <a:fld id="{94842891-3659-47A3-AA5A-C99B49D0BA85}" type="slidenum">
              <a:rPr lang="en-CA" smtClean="0"/>
              <a:t>‹#›</a:t>
            </a:fld>
            <a:endParaRPr lang="en-CA"/>
          </a:p>
        </p:txBody>
      </p:sp>
    </p:spTree>
    <p:extLst>
      <p:ext uri="{BB962C8B-B14F-4D97-AF65-F5344CB8AC3E}">
        <p14:creationId xmlns:p14="http://schemas.microsoft.com/office/powerpoint/2010/main" val="2310913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7C9A7-863D-4B88-B074-9E008E506DE4}"/>
              </a:ext>
            </a:extLst>
          </p:cNvPr>
          <p:cNvSpPr>
            <a:spLocks noGrp="1"/>
          </p:cNvSpPr>
          <p:nvPr>
            <p:ph type="title"/>
          </p:nvPr>
        </p:nvSpPr>
        <p:spPr>
          <a:xfrm>
            <a:off x="831851" y="1709740"/>
            <a:ext cx="10515600" cy="2852737"/>
          </a:xfrm>
        </p:spPr>
        <p:txBody>
          <a:bodyPr anchor="b"/>
          <a:lstStyle>
            <a:lvl1pPr>
              <a:defRPr sz="45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365B6E53-8F9C-45A4-B47A-099D041EE83A}"/>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FCE4792-C771-4A6F-BF8E-9950493C6D9F}"/>
              </a:ext>
            </a:extLst>
          </p:cNvPr>
          <p:cNvSpPr>
            <a:spLocks noGrp="1"/>
          </p:cNvSpPr>
          <p:nvPr>
            <p:ph type="dt" sz="half" idx="10"/>
          </p:nvPr>
        </p:nvSpPr>
        <p:spPr/>
        <p:txBody>
          <a:bodyPr/>
          <a:lstStyle/>
          <a:p>
            <a:fld id="{5F9A7171-503F-41FA-A7BD-6656009CFEB1}" type="datetimeFigureOut">
              <a:rPr lang="en-CA" smtClean="0"/>
              <a:t>2023-01-05</a:t>
            </a:fld>
            <a:endParaRPr lang="en-CA"/>
          </a:p>
        </p:txBody>
      </p:sp>
      <p:sp>
        <p:nvSpPr>
          <p:cNvPr id="5" name="Footer Placeholder 4">
            <a:extLst>
              <a:ext uri="{FF2B5EF4-FFF2-40B4-BE49-F238E27FC236}">
                <a16:creationId xmlns:a16="http://schemas.microsoft.com/office/drawing/2014/main" id="{3356E6E4-3AEB-4403-B83F-EA1AC11FE26A}"/>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EB6404BB-2860-4A52-9014-851BF2099316}"/>
              </a:ext>
            </a:extLst>
          </p:cNvPr>
          <p:cNvSpPr>
            <a:spLocks noGrp="1"/>
          </p:cNvSpPr>
          <p:nvPr>
            <p:ph type="sldNum" sz="quarter" idx="12"/>
          </p:nvPr>
        </p:nvSpPr>
        <p:spPr/>
        <p:txBody>
          <a:bodyPr/>
          <a:lstStyle/>
          <a:p>
            <a:fld id="{94842891-3659-47A3-AA5A-C99B49D0BA85}" type="slidenum">
              <a:rPr lang="en-CA" smtClean="0"/>
              <a:t>‹#›</a:t>
            </a:fld>
            <a:endParaRPr lang="en-CA"/>
          </a:p>
        </p:txBody>
      </p:sp>
    </p:spTree>
    <p:extLst>
      <p:ext uri="{BB962C8B-B14F-4D97-AF65-F5344CB8AC3E}">
        <p14:creationId xmlns:p14="http://schemas.microsoft.com/office/powerpoint/2010/main" val="689510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79A02-ACA2-4FD0-9DEB-F7C8FE2FC68F}"/>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5CF01C9C-EB9B-40EC-AA00-0F1D0AC0482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3C76147D-F33A-4CCA-AB2D-0707521831E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E90CE40B-C6B9-4A68-95F8-92530AB63EEC}"/>
              </a:ext>
            </a:extLst>
          </p:cNvPr>
          <p:cNvSpPr>
            <a:spLocks noGrp="1"/>
          </p:cNvSpPr>
          <p:nvPr>
            <p:ph type="dt" sz="half" idx="10"/>
          </p:nvPr>
        </p:nvSpPr>
        <p:spPr/>
        <p:txBody>
          <a:bodyPr/>
          <a:lstStyle/>
          <a:p>
            <a:fld id="{5F9A7171-503F-41FA-A7BD-6656009CFEB1}" type="datetimeFigureOut">
              <a:rPr lang="en-CA" smtClean="0"/>
              <a:t>2023-01-05</a:t>
            </a:fld>
            <a:endParaRPr lang="en-CA"/>
          </a:p>
        </p:txBody>
      </p:sp>
      <p:sp>
        <p:nvSpPr>
          <p:cNvPr id="6" name="Footer Placeholder 5">
            <a:extLst>
              <a:ext uri="{FF2B5EF4-FFF2-40B4-BE49-F238E27FC236}">
                <a16:creationId xmlns:a16="http://schemas.microsoft.com/office/drawing/2014/main" id="{4EFE7150-EF6E-43A0-9F57-031C3BA9C9F0}"/>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0B3186F-46AE-4C37-972D-90A425844852}"/>
              </a:ext>
            </a:extLst>
          </p:cNvPr>
          <p:cNvSpPr>
            <a:spLocks noGrp="1"/>
          </p:cNvSpPr>
          <p:nvPr>
            <p:ph type="sldNum" sz="quarter" idx="12"/>
          </p:nvPr>
        </p:nvSpPr>
        <p:spPr/>
        <p:txBody>
          <a:bodyPr/>
          <a:lstStyle/>
          <a:p>
            <a:fld id="{94842891-3659-47A3-AA5A-C99B49D0BA85}" type="slidenum">
              <a:rPr lang="en-CA" smtClean="0"/>
              <a:t>‹#›</a:t>
            </a:fld>
            <a:endParaRPr lang="en-CA"/>
          </a:p>
        </p:txBody>
      </p:sp>
    </p:spTree>
    <p:extLst>
      <p:ext uri="{BB962C8B-B14F-4D97-AF65-F5344CB8AC3E}">
        <p14:creationId xmlns:p14="http://schemas.microsoft.com/office/powerpoint/2010/main" val="3115485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19589-18E2-4A37-AC73-CA38A8B9252D}"/>
              </a:ext>
            </a:extLst>
          </p:cNvPr>
          <p:cNvSpPr>
            <a:spLocks noGrp="1"/>
          </p:cNvSpPr>
          <p:nvPr>
            <p:ph type="title"/>
          </p:nvPr>
        </p:nvSpPr>
        <p:spPr>
          <a:xfrm>
            <a:off x="839788" y="365127"/>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0AB2AB67-01E7-4F21-936B-E936322A21BE}"/>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96E3683-3F0C-42B3-AF15-D8A94BFE057B}"/>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2A247E70-7A3A-4139-A298-8859FAF2CFDC}"/>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DF70BEB2-35F4-4545-BDE6-B10122D94A34}"/>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10166068-C083-4114-9E63-4E2917DD25B8}"/>
              </a:ext>
            </a:extLst>
          </p:cNvPr>
          <p:cNvSpPr>
            <a:spLocks noGrp="1"/>
          </p:cNvSpPr>
          <p:nvPr>
            <p:ph type="dt" sz="half" idx="10"/>
          </p:nvPr>
        </p:nvSpPr>
        <p:spPr/>
        <p:txBody>
          <a:bodyPr/>
          <a:lstStyle/>
          <a:p>
            <a:fld id="{5F9A7171-503F-41FA-A7BD-6656009CFEB1}" type="datetimeFigureOut">
              <a:rPr lang="en-CA" smtClean="0"/>
              <a:t>2023-01-05</a:t>
            </a:fld>
            <a:endParaRPr lang="en-CA"/>
          </a:p>
        </p:txBody>
      </p:sp>
      <p:sp>
        <p:nvSpPr>
          <p:cNvPr id="8" name="Footer Placeholder 7">
            <a:extLst>
              <a:ext uri="{FF2B5EF4-FFF2-40B4-BE49-F238E27FC236}">
                <a16:creationId xmlns:a16="http://schemas.microsoft.com/office/drawing/2014/main" id="{8FB4E8C6-AACF-45FA-9B64-829F6E0473D1}"/>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E68F5AF3-67E4-467F-BF8B-0A6697B5C32D}"/>
              </a:ext>
            </a:extLst>
          </p:cNvPr>
          <p:cNvSpPr>
            <a:spLocks noGrp="1"/>
          </p:cNvSpPr>
          <p:nvPr>
            <p:ph type="sldNum" sz="quarter" idx="12"/>
          </p:nvPr>
        </p:nvSpPr>
        <p:spPr/>
        <p:txBody>
          <a:bodyPr/>
          <a:lstStyle/>
          <a:p>
            <a:fld id="{94842891-3659-47A3-AA5A-C99B49D0BA85}" type="slidenum">
              <a:rPr lang="en-CA" smtClean="0"/>
              <a:t>‹#›</a:t>
            </a:fld>
            <a:endParaRPr lang="en-CA"/>
          </a:p>
        </p:txBody>
      </p:sp>
    </p:spTree>
    <p:extLst>
      <p:ext uri="{BB962C8B-B14F-4D97-AF65-F5344CB8AC3E}">
        <p14:creationId xmlns:p14="http://schemas.microsoft.com/office/powerpoint/2010/main" val="3486896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76385-BA97-4CFE-A3AB-B5A177812A64}"/>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F9F6393B-8AE4-4920-85F2-67A6B70C17D1}"/>
              </a:ext>
            </a:extLst>
          </p:cNvPr>
          <p:cNvSpPr>
            <a:spLocks noGrp="1"/>
          </p:cNvSpPr>
          <p:nvPr>
            <p:ph type="dt" sz="half" idx="10"/>
          </p:nvPr>
        </p:nvSpPr>
        <p:spPr/>
        <p:txBody>
          <a:bodyPr/>
          <a:lstStyle/>
          <a:p>
            <a:fld id="{5F9A7171-503F-41FA-A7BD-6656009CFEB1}" type="datetimeFigureOut">
              <a:rPr lang="en-CA" smtClean="0"/>
              <a:t>2023-01-05</a:t>
            </a:fld>
            <a:endParaRPr lang="en-CA"/>
          </a:p>
        </p:txBody>
      </p:sp>
      <p:sp>
        <p:nvSpPr>
          <p:cNvPr id="4" name="Footer Placeholder 3">
            <a:extLst>
              <a:ext uri="{FF2B5EF4-FFF2-40B4-BE49-F238E27FC236}">
                <a16:creationId xmlns:a16="http://schemas.microsoft.com/office/drawing/2014/main" id="{E11526BC-078E-445D-8E30-3B5AF821E840}"/>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23FD009A-54BF-4186-8BDB-25F8456FE471}"/>
              </a:ext>
            </a:extLst>
          </p:cNvPr>
          <p:cNvSpPr>
            <a:spLocks noGrp="1"/>
          </p:cNvSpPr>
          <p:nvPr>
            <p:ph type="sldNum" sz="quarter" idx="12"/>
          </p:nvPr>
        </p:nvSpPr>
        <p:spPr/>
        <p:txBody>
          <a:bodyPr/>
          <a:lstStyle/>
          <a:p>
            <a:fld id="{94842891-3659-47A3-AA5A-C99B49D0BA85}" type="slidenum">
              <a:rPr lang="en-CA" smtClean="0"/>
              <a:t>‹#›</a:t>
            </a:fld>
            <a:endParaRPr lang="en-CA"/>
          </a:p>
        </p:txBody>
      </p:sp>
    </p:spTree>
    <p:extLst>
      <p:ext uri="{BB962C8B-B14F-4D97-AF65-F5344CB8AC3E}">
        <p14:creationId xmlns:p14="http://schemas.microsoft.com/office/powerpoint/2010/main" val="1327620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4DC6C7-33ED-4809-A144-8F8F5766245F}"/>
              </a:ext>
            </a:extLst>
          </p:cNvPr>
          <p:cNvSpPr>
            <a:spLocks noGrp="1"/>
          </p:cNvSpPr>
          <p:nvPr>
            <p:ph type="dt" sz="half" idx="10"/>
          </p:nvPr>
        </p:nvSpPr>
        <p:spPr/>
        <p:txBody>
          <a:bodyPr/>
          <a:lstStyle/>
          <a:p>
            <a:fld id="{5F9A7171-503F-41FA-A7BD-6656009CFEB1}" type="datetimeFigureOut">
              <a:rPr lang="en-CA" smtClean="0"/>
              <a:t>2023-01-05</a:t>
            </a:fld>
            <a:endParaRPr lang="en-CA"/>
          </a:p>
        </p:txBody>
      </p:sp>
      <p:sp>
        <p:nvSpPr>
          <p:cNvPr id="3" name="Footer Placeholder 2">
            <a:extLst>
              <a:ext uri="{FF2B5EF4-FFF2-40B4-BE49-F238E27FC236}">
                <a16:creationId xmlns:a16="http://schemas.microsoft.com/office/drawing/2014/main" id="{FEC9F4BC-2C72-4ED9-8DAC-0E844C624D42}"/>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55D59F41-4D84-4C83-ACDA-954913AC4275}"/>
              </a:ext>
            </a:extLst>
          </p:cNvPr>
          <p:cNvSpPr>
            <a:spLocks noGrp="1"/>
          </p:cNvSpPr>
          <p:nvPr>
            <p:ph type="sldNum" sz="quarter" idx="12"/>
          </p:nvPr>
        </p:nvSpPr>
        <p:spPr/>
        <p:txBody>
          <a:bodyPr/>
          <a:lstStyle/>
          <a:p>
            <a:fld id="{94842891-3659-47A3-AA5A-C99B49D0BA85}" type="slidenum">
              <a:rPr lang="en-CA" smtClean="0"/>
              <a:t>‹#›</a:t>
            </a:fld>
            <a:endParaRPr lang="en-CA"/>
          </a:p>
        </p:txBody>
      </p:sp>
    </p:spTree>
    <p:extLst>
      <p:ext uri="{BB962C8B-B14F-4D97-AF65-F5344CB8AC3E}">
        <p14:creationId xmlns:p14="http://schemas.microsoft.com/office/powerpoint/2010/main" val="18298591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124AA-82C7-4995-B43A-7C9E7E88F260}"/>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F746B015-E629-4446-BA8C-C26DD15C351A}"/>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E7CBC7F1-F084-476D-B4C5-D62EEF7DE56F}"/>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D105337-4C6D-4164-8307-4BDF674EF9F5}"/>
              </a:ext>
            </a:extLst>
          </p:cNvPr>
          <p:cNvSpPr>
            <a:spLocks noGrp="1"/>
          </p:cNvSpPr>
          <p:nvPr>
            <p:ph type="dt" sz="half" idx="10"/>
          </p:nvPr>
        </p:nvSpPr>
        <p:spPr/>
        <p:txBody>
          <a:bodyPr/>
          <a:lstStyle/>
          <a:p>
            <a:fld id="{5F9A7171-503F-41FA-A7BD-6656009CFEB1}" type="datetimeFigureOut">
              <a:rPr lang="en-CA" smtClean="0"/>
              <a:t>2023-01-05</a:t>
            </a:fld>
            <a:endParaRPr lang="en-CA"/>
          </a:p>
        </p:txBody>
      </p:sp>
      <p:sp>
        <p:nvSpPr>
          <p:cNvPr id="6" name="Footer Placeholder 5">
            <a:extLst>
              <a:ext uri="{FF2B5EF4-FFF2-40B4-BE49-F238E27FC236}">
                <a16:creationId xmlns:a16="http://schemas.microsoft.com/office/drawing/2014/main" id="{F32C382D-8A5A-4CA1-9EB6-CE9A092B1C8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6EAD91C-E9D4-457C-829A-632CD0C04570}"/>
              </a:ext>
            </a:extLst>
          </p:cNvPr>
          <p:cNvSpPr>
            <a:spLocks noGrp="1"/>
          </p:cNvSpPr>
          <p:nvPr>
            <p:ph type="sldNum" sz="quarter" idx="12"/>
          </p:nvPr>
        </p:nvSpPr>
        <p:spPr/>
        <p:txBody>
          <a:bodyPr/>
          <a:lstStyle/>
          <a:p>
            <a:fld id="{94842891-3659-47A3-AA5A-C99B49D0BA85}" type="slidenum">
              <a:rPr lang="en-CA" smtClean="0"/>
              <a:t>‹#›</a:t>
            </a:fld>
            <a:endParaRPr lang="en-CA"/>
          </a:p>
        </p:txBody>
      </p:sp>
    </p:spTree>
    <p:extLst>
      <p:ext uri="{BB962C8B-B14F-4D97-AF65-F5344CB8AC3E}">
        <p14:creationId xmlns:p14="http://schemas.microsoft.com/office/powerpoint/2010/main" val="1706450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CA60D-50A9-4E2C-BFF0-8A6184E8F477}"/>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5401F795-F082-4046-A2BE-79E8EB63DEE2}"/>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A"/>
          </a:p>
        </p:txBody>
      </p:sp>
      <p:sp>
        <p:nvSpPr>
          <p:cNvPr id="4" name="Text Placeholder 3">
            <a:extLst>
              <a:ext uri="{FF2B5EF4-FFF2-40B4-BE49-F238E27FC236}">
                <a16:creationId xmlns:a16="http://schemas.microsoft.com/office/drawing/2014/main" id="{2B89198A-F972-4A15-ABB6-A73296992E89}"/>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A5BE29AC-AE41-46E9-9FEC-3219E78A1F64}"/>
              </a:ext>
            </a:extLst>
          </p:cNvPr>
          <p:cNvSpPr>
            <a:spLocks noGrp="1"/>
          </p:cNvSpPr>
          <p:nvPr>
            <p:ph type="dt" sz="half" idx="10"/>
          </p:nvPr>
        </p:nvSpPr>
        <p:spPr/>
        <p:txBody>
          <a:bodyPr/>
          <a:lstStyle/>
          <a:p>
            <a:fld id="{5F9A7171-503F-41FA-A7BD-6656009CFEB1}" type="datetimeFigureOut">
              <a:rPr lang="en-CA" smtClean="0"/>
              <a:t>2023-01-05</a:t>
            </a:fld>
            <a:endParaRPr lang="en-CA"/>
          </a:p>
        </p:txBody>
      </p:sp>
      <p:sp>
        <p:nvSpPr>
          <p:cNvPr id="6" name="Footer Placeholder 5">
            <a:extLst>
              <a:ext uri="{FF2B5EF4-FFF2-40B4-BE49-F238E27FC236}">
                <a16:creationId xmlns:a16="http://schemas.microsoft.com/office/drawing/2014/main" id="{0F15AF1E-417F-42A0-BEE5-91DDE82D846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3066E0C-B7E2-4E77-9F0A-61D4AA1C0537}"/>
              </a:ext>
            </a:extLst>
          </p:cNvPr>
          <p:cNvSpPr>
            <a:spLocks noGrp="1"/>
          </p:cNvSpPr>
          <p:nvPr>
            <p:ph type="sldNum" sz="quarter" idx="12"/>
          </p:nvPr>
        </p:nvSpPr>
        <p:spPr/>
        <p:txBody>
          <a:bodyPr/>
          <a:lstStyle/>
          <a:p>
            <a:fld id="{94842891-3659-47A3-AA5A-C99B49D0BA85}" type="slidenum">
              <a:rPr lang="en-CA" smtClean="0"/>
              <a:t>‹#›</a:t>
            </a:fld>
            <a:endParaRPr lang="en-CA"/>
          </a:p>
        </p:txBody>
      </p:sp>
    </p:spTree>
    <p:extLst>
      <p:ext uri="{BB962C8B-B14F-4D97-AF65-F5344CB8AC3E}">
        <p14:creationId xmlns:p14="http://schemas.microsoft.com/office/powerpoint/2010/main" val="4234614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26E3D-1E25-496F-AFFA-DB47ECEE1642}"/>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AE2965BE-688A-4020-B36C-96E42F18D0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5334B66-81F3-43AF-A132-126BF4096DFC}"/>
              </a:ext>
            </a:extLst>
          </p:cNvPr>
          <p:cNvSpPr>
            <a:spLocks noGrp="1"/>
          </p:cNvSpPr>
          <p:nvPr>
            <p:ph type="dt" sz="half" idx="10"/>
          </p:nvPr>
        </p:nvSpPr>
        <p:spPr/>
        <p:txBody>
          <a:bodyPr/>
          <a:lstStyle/>
          <a:p>
            <a:fld id="{5F9A7171-503F-41FA-A7BD-6656009CFEB1}" type="datetimeFigureOut">
              <a:rPr lang="en-CA" smtClean="0"/>
              <a:t>2023-01-05</a:t>
            </a:fld>
            <a:endParaRPr lang="en-CA"/>
          </a:p>
        </p:txBody>
      </p:sp>
      <p:sp>
        <p:nvSpPr>
          <p:cNvPr id="5" name="Footer Placeholder 4">
            <a:extLst>
              <a:ext uri="{FF2B5EF4-FFF2-40B4-BE49-F238E27FC236}">
                <a16:creationId xmlns:a16="http://schemas.microsoft.com/office/drawing/2014/main" id="{EB019106-F413-4C2C-9D4E-D7DB8DC3CF5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D2802C9-626D-4C29-9F68-5302841645E0}"/>
              </a:ext>
            </a:extLst>
          </p:cNvPr>
          <p:cNvSpPr>
            <a:spLocks noGrp="1"/>
          </p:cNvSpPr>
          <p:nvPr>
            <p:ph type="sldNum" sz="quarter" idx="12"/>
          </p:nvPr>
        </p:nvSpPr>
        <p:spPr/>
        <p:txBody>
          <a:bodyPr/>
          <a:lstStyle/>
          <a:p>
            <a:fld id="{94842891-3659-47A3-AA5A-C99B49D0BA85}" type="slidenum">
              <a:rPr lang="en-CA" smtClean="0"/>
              <a:t>‹#›</a:t>
            </a:fld>
            <a:endParaRPr lang="en-CA"/>
          </a:p>
        </p:txBody>
      </p:sp>
    </p:spTree>
    <p:extLst>
      <p:ext uri="{BB962C8B-B14F-4D97-AF65-F5344CB8AC3E}">
        <p14:creationId xmlns:p14="http://schemas.microsoft.com/office/powerpoint/2010/main" val="3351922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A0C034-79E0-4731-A8EF-6A3DFC680FA6}"/>
              </a:ext>
            </a:extLst>
          </p:cNvPr>
          <p:cNvSpPr>
            <a:spLocks noGrp="1"/>
          </p:cNvSpPr>
          <p:nvPr>
            <p:ph type="title" orient="vert"/>
          </p:nvPr>
        </p:nvSpPr>
        <p:spPr>
          <a:xfrm>
            <a:off x="8724901"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4C1B9956-F35A-4FD6-A48A-597259022FEA}"/>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FE5549A0-D6A4-4C21-A8F3-116260E46ED2}"/>
              </a:ext>
            </a:extLst>
          </p:cNvPr>
          <p:cNvSpPr>
            <a:spLocks noGrp="1"/>
          </p:cNvSpPr>
          <p:nvPr>
            <p:ph type="dt" sz="half" idx="10"/>
          </p:nvPr>
        </p:nvSpPr>
        <p:spPr/>
        <p:txBody>
          <a:bodyPr/>
          <a:lstStyle/>
          <a:p>
            <a:fld id="{5F9A7171-503F-41FA-A7BD-6656009CFEB1}" type="datetimeFigureOut">
              <a:rPr lang="en-CA" smtClean="0"/>
              <a:t>2023-01-05</a:t>
            </a:fld>
            <a:endParaRPr lang="en-CA"/>
          </a:p>
        </p:txBody>
      </p:sp>
      <p:sp>
        <p:nvSpPr>
          <p:cNvPr id="5" name="Footer Placeholder 4">
            <a:extLst>
              <a:ext uri="{FF2B5EF4-FFF2-40B4-BE49-F238E27FC236}">
                <a16:creationId xmlns:a16="http://schemas.microsoft.com/office/drawing/2014/main" id="{14712A42-5E6B-4F5B-B799-D2F8FC78D07A}"/>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FF1119C-1654-4A72-A081-7BB6E1087819}"/>
              </a:ext>
            </a:extLst>
          </p:cNvPr>
          <p:cNvSpPr>
            <a:spLocks noGrp="1"/>
          </p:cNvSpPr>
          <p:nvPr>
            <p:ph type="sldNum" sz="quarter" idx="12"/>
          </p:nvPr>
        </p:nvSpPr>
        <p:spPr/>
        <p:txBody>
          <a:bodyPr/>
          <a:lstStyle/>
          <a:p>
            <a:fld id="{94842891-3659-47A3-AA5A-C99B49D0BA85}" type="slidenum">
              <a:rPr lang="en-CA" smtClean="0"/>
              <a:t>‹#›</a:t>
            </a:fld>
            <a:endParaRPr lang="en-CA"/>
          </a:p>
        </p:txBody>
      </p:sp>
    </p:spTree>
    <p:extLst>
      <p:ext uri="{BB962C8B-B14F-4D97-AF65-F5344CB8AC3E}">
        <p14:creationId xmlns:p14="http://schemas.microsoft.com/office/powerpoint/2010/main" val="2036512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F2E8F-1EB0-4CE3-921F-BBDBB65C43D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28B0017-B8C4-4E67-A27F-EDD626008D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7C19F3E-DDE3-48F5-89DF-BAAE608C0717}"/>
              </a:ext>
            </a:extLst>
          </p:cNvPr>
          <p:cNvSpPr>
            <a:spLocks noGrp="1"/>
          </p:cNvSpPr>
          <p:nvPr>
            <p:ph type="dt" sz="half" idx="10"/>
          </p:nvPr>
        </p:nvSpPr>
        <p:spPr/>
        <p:txBody>
          <a:bodyPr/>
          <a:lstStyle/>
          <a:p>
            <a:fld id="{75CFF181-FA16-4263-AF78-E1F7C0D84383}" type="datetimeFigureOut">
              <a:rPr lang="en-US" smtClean="0"/>
              <a:t>1/5/2023</a:t>
            </a:fld>
            <a:endParaRPr lang="en-US"/>
          </a:p>
        </p:txBody>
      </p:sp>
      <p:sp>
        <p:nvSpPr>
          <p:cNvPr id="5" name="Footer Placeholder 4">
            <a:extLst>
              <a:ext uri="{FF2B5EF4-FFF2-40B4-BE49-F238E27FC236}">
                <a16:creationId xmlns:a16="http://schemas.microsoft.com/office/drawing/2014/main" id="{22486CF8-71B3-49EB-BEBD-68E2C85C30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DC4FD6-DCFA-4B62-A5E9-DA95BB29C05F}"/>
              </a:ext>
            </a:extLst>
          </p:cNvPr>
          <p:cNvSpPr>
            <a:spLocks noGrp="1"/>
          </p:cNvSpPr>
          <p:nvPr>
            <p:ph type="sldNum" sz="quarter" idx="12"/>
          </p:nvPr>
        </p:nvSpPr>
        <p:spPr/>
        <p:txBody>
          <a:bodyPr/>
          <a:lstStyle/>
          <a:p>
            <a:fld id="{4E196B4E-CD58-4B3E-A401-4D47071ADD8B}" type="slidenum">
              <a:rPr lang="en-US" smtClean="0"/>
              <a:t>‹#›</a:t>
            </a:fld>
            <a:endParaRPr lang="en-US"/>
          </a:p>
        </p:txBody>
      </p:sp>
    </p:spTree>
    <p:extLst>
      <p:ext uri="{BB962C8B-B14F-4D97-AF65-F5344CB8AC3E}">
        <p14:creationId xmlns:p14="http://schemas.microsoft.com/office/powerpoint/2010/main" val="32323713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B7A08-0DA1-4FF7-95A6-C682DD7755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AFD0D43-872C-4217-8253-EC503C71E93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C078AB-6C56-4638-BD6D-DCE2A5BC9007}"/>
              </a:ext>
            </a:extLst>
          </p:cNvPr>
          <p:cNvSpPr>
            <a:spLocks noGrp="1"/>
          </p:cNvSpPr>
          <p:nvPr>
            <p:ph type="dt" sz="half" idx="10"/>
          </p:nvPr>
        </p:nvSpPr>
        <p:spPr/>
        <p:txBody>
          <a:bodyPr/>
          <a:lstStyle/>
          <a:p>
            <a:fld id="{75CFF181-FA16-4263-AF78-E1F7C0D84383}" type="datetimeFigureOut">
              <a:rPr lang="en-US" smtClean="0"/>
              <a:t>1/5/2023</a:t>
            </a:fld>
            <a:endParaRPr lang="en-US"/>
          </a:p>
        </p:txBody>
      </p:sp>
      <p:sp>
        <p:nvSpPr>
          <p:cNvPr id="5" name="Footer Placeholder 4">
            <a:extLst>
              <a:ext uri="{FF2B5EF4-FFF2-40B4-BE49-F238E27FC236}">
                <a16:creationId xmlns:a16="http://schemas.microsoft.com/office/drawing/2014/main" id="{7B3A0B8E-B27C-4DDE-8E82-3443084847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929E0D-A036-48A1-8421-D0724430620C}"/>
              </a:ext>
            </a:extLst>
          </p:cNvPr>
          <p:cNvSpPr>
            <a:spLocks noGrp="1"/>
          </p:cNvSpPr>
          <p:nvPr>
            <p:ph type="sldNum" sz="quarter" idx="12"/>
          </p:nvPr>
        </p:nvSpPr>
        <p:spPr/>
        <p:txBody>
          <a:bodyPr/>
          <a:lstStyle/>
          <a:p>
            <a:fld id="{4E196B4E-CD58-4B3E-A401-4D47071ADD8B}" type="slidenum">
              <a:rPr lang="en-US" smtClean="0"/>
              <a:t>‹#›</a:t>
            </a:fld>
            <a:endParaRPr lang="en-US"/>
          </a:p>
        </p:txBody>
      </p:sp>
    </p:spTree>
    <p:extLst>
      <p:ext uri="{BB962C8B-B14F-4D97-AF65-F5344CB8AC3E}">
        <p14:creationId xmlns:p14="http://schemas.microsoft.com/office/powerpoint/2010/main" val="7111760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CE685-DB25-40C7-A888-732C417FFEE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C876D84-C60C-444B-B254-6AC73E46FD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698FE5-866A-4549-832B-48E69F89FB98}"/>
              </a:ext>
            </a:extLst>
          </p:cNvPr>
          <p:cNvSpPr>
            <a:spLocks noGrp="1"/>
          </p:cNvSpPr>
          <p:nvPr>
            <p:ph type="dt" sz="half" idx="10"/>
          </p:nvPr>
        </p:nvSpPr>
        <p:spPr/>
        <p:txBody>
          <a:bodyPr/>
          <a:lstStyle/>
          <a:p>
            <a:fld id="{75CFF181-FA16-4263-AF78-E1F7C0D84383}" type="datetimeFigureOut">
              <a:rPr lang="en-US" smtClean="0"/>
              <a:t>1/5/2023</a:t>
            </a:fld>
            <a:endParaRPr lang="en-US"/>
          </a:p>
        </p:txBody>
      </p:sp>
      <p:sp>
        <p:nvSpPr>
          <p:cNvPr id="5" name="Footer Placeholder 4">
            <a:extLst>
              <a:ext uri="{FF2B5EF4-FFF2-40B4-BE49-F238E27FC236}">
                <a16:creationId xmlns:a16="http://schemas.microsoft.com/office/drawing/2014/main" id="{AAD0E178-9256-48AE-8586-4BCCAA230E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54D199-0049-4ABB-9144-D14B96B8900E}"/>
              </a:ext>
            </a:extLst>
          </p:cNvPr>
          <p:cNvSpPr>
            <a:spLocks noGrp="1"/>
          </p:cNvSpPr>
          <p:nvPr>
            <p:ph type="sldNum" sz="quarter" idx="12"/>
          </p:nvPr>
        </p:nvSpPr>
        <p:spPr/>
        <p:txBody>
          <a:bodyPr/>
          <a:lstStyle/>
          <a:p>
            <a:fld id="{4E196B4E-CD58-4B3E-A401-4D47071ADD8B}" type="slidenum">
              <a:rPr lang="en-US" smtClean="0"/>
              <a:t>‹#›</a:t>
            </a:fld>
            <a:endParaRPr lang="en-US"/>
          </a:p>
        </p:txBody>
      </p:sp>
    </p:spTree>
    <p:extLst>
      <p:ext uri="{BB962C8B-B14F-4D97-AF65-F5344CB8AC3E}">
        <p14:creationId xmlns:p14="http://schemas.microsoft.com/office/powerpoint/2010/main" val="11343509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3E8A0-C3DD-4617-8DE6-314D6383F74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08CAF4-59F2-4D68-8B2D-F7F5F3EA7D5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E898626-F429-4E00-8A4E-6315613E490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7D4B1A0-4994-4E27-A31E-8E33354CA39D}"/>
              </a:ext>
            </a:extLst>
          </p:cNvPr>
          <p:cNvSpPr>
            <a:spLocks noGrp="1"/>
          </p:cNvSpPr>
          <p:nvPr>
            <p:ph type="dt" sz="half" idx="10"/>
          </p:nvPr>
        </p:nvSpPr>
        <p:spPr/>
        <p:txBody>
          <a:bodyPr/>
          <a:lstStyle/>
          <a:p>
            <a:fld id="{75CFF181-FA16-4263-AF78-E1F7C0D84383}" type="datetimeFigureOut">
              <a:rPr lang="en-US" smtClean="0"/>
              <a:t>1/5/2023</a:t>
            </a:fld>
            <a:endParaRPr lang="en-US"/>
          </a:p>
        </p:txBody>
      </p:sp>
      <p:sp>
        <p:nvSpPr>
          <p:cNvPr id="6" name="Footer Placeholder 5">
            <a:extLst>
              <a:ext uri="{FF2B5EF4-FFF2-40B4-BE49-F238E27FC236}">
                <a16:creationId xmlns:a16="http://schemas.microsoft.com/office/drawing/2014/main" id="{742A871A-D8FB-4883-A0BE-2430EF126B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60B7B5-44B4-4262-9548-A1B533291D00}"/>
              </a:ext>
            </a:extLst>
          </p:cNvPr>
          <p:cNvSpPr>
            <a:spLocks noGrp="1"/>
          </p:cNvSpPr>
          <p:nvPr>
            <p:ph type="sldNum" sz="quarter" idx="12"/>
          </p:nvPr>
        </p:nvSpPr>
        <p:spPr/>
        <p:txBody>
          <a:bodyPr/>
          <a:lstStyle/>
          <a:p>
            <a:fld id="{4E196B4E-CD58-4B3E-A401-4D47071ADD8B}" type="slidenum">
              <a:rPr lang="en-US" smtClean="0"/>
              <a:t>‹#›</a:t>
            </a:fld>
            <a:endParaRPr lang="en-US"/>
          </a:p>
        </p:txBody>
      </p:sp>
    </p:spTree>
    <p:extLst>
      <p:ext uri="{BB962C8B-B14F-4D97-AF65-F5344CB8AC3E}">
        <p14:creationId xmlns:p14="http://schemas.microsoft.com/office/powerpoint/2010/main" val="20535515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3568E-5C70-4DC5-9C9E-C396A17490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21E505B-F19E-44CC-B7C2-6C3547153A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E24430B-6DB1-49D3-8F02-0FCC815936B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2308AFC-DB8B-42F3-A7D8-AF16A7BA62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A3D962C-7F22-4F7C-8C6F-2C63E8EB0D5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E26832-2799-428C-945E-65E821212C50}"/>
              </a:ext>
            </a:extLst>
          </p:cNvPr>
          <p:cNvSpPr>
            <a:spLocks noGrp="1"/>
          </p:cNvSpPr>
          <p:nvPr>
            <p:ph type="dt" sz="half" idx="10"/>
          </p:nvPr>
        </p:nvSpPr>
        <p:spPr/>
        <p:txBody>
          <a:bodyPr/>
          <a:lstStyle/>
          <a:p>
            <a:fld id="{75CFF181-FA16-4263-AF78-E1F7C0D84383}" type="datetimeFigureOut">
              <a:rPr lang="en-US" smtClean="0"/>
              <a:t>1/5/2023</a:t>
            </a:fld>
            <a:endParaRPr lang="en-US"/>
          </a:p>
        </p:txBody>
      </p:sp>
      <p:sp>
        <p:nvSpPr>
          <p:cNvPr id="8" name="Footer Placeholder 7">
            <a:extLst>
              <a:ext uri="{FF2B5EF4-FFF2-40B4-BE49-F238E27FC236}">
                <a16:creationId xmlns:a16="http://schemas.microsoft.com/office/drawing/2014/main" id="{D7D0FAEB-D04F-4A38-9D18-FB778BDAAC9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CB44151-4F84-41BF-BBAD-745E923DFAC9}"/>
              </a:ext>
            </a:extLst>
          </p:cNvPr>
          <p:cNvSpPr>
            <a:spLocks noGrp="1"/>
          </p:cNvSpPr>
          <p:nvPr>
            <p:ph type="sldNum" sz="quarter" idx="12"/>
          </p:nvPr>
        </p:nvSpPr>
        <p:spPr/>
        <p:txBody>
          <a:bodyPr/>
          <a:lstStyle/>
          <a:p>
            <a:fld id="{4E196B4E-CD58-4B3E-A401-4D47071ADD8B}" type="slidenum">
              <a:rPr lang="en-US" smtClean="0"/>
              <a:t>‹#›</a:t>
            </a:fld>
            <a:endParaRPr lang="en-US"/>
          </a:p>
        </p:txBody>
      </p:sp>
    </p:spTree>
    <p:extLst>
      <p:ext uri="{BB962C8B-B14F-4D97-AF65-F5344CB8AC3E}">
        <p14:creationId xmlns:p14="http://schemas.microsoft.com/office/powerpoint/2010/main" val="38546738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E12FB-CAE0-4D5B-BD7C-D158C235039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1CD6EBB-951A-4407-A785-DBBDF24CEEC2}"/>
              </a:ext>
            </a:extLst>
          </p:cNvPr>
          <p:cNvSpPr>
            <a:spLocks noGrp="1"/>
          </p:cNvSpPr>
          <p:nvPr>
            <p:ph type="dt" sz="half" idx="10"/>
          </p:nvPr>
        </p:nvSpPr>
        <p:spPr/>
        <p:txBody>
          <a:bodyPr/>
          <a:lstStyle/>
          <a:p>
            <a:fld id="{75CFF181-FA16-4263-AF78-E1F7C0D84383}" type="datetimeFigureOut">
              <a:rPr lang="en-US" smtClean="0"/>
              <a:t>1/5/2023</a:t>
            </a:fld>
            <a:endParaRPr lang="en-US"/>
          </a:p>
        </p:txBody>
      </p:sp>
      <p:sp>
        <p:nvSpPr>
          <p:cNvPr id="4" name="Footer Placeholder 3">
            <a:extLst>
              <a:ext uri="{FF2B5EF4-FFF2-40B4-BE49-F238E27FC236}">
                <a16:creationId xmlns:a16="http://schemas.microsoft.com/office/drawing/2014/main" id="{E9518EA3-31DA-4FB5-9E17-C72F16BFA1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3A83B5B-F578-4090-8AFF-5F2435BCDC73}"/>
              </a:ext>
            </a:extLst>
          </p:cNvPr>
          <p:cNvSpPr>
            <a:spLocks noGrp="1"/>
          </p:cNvSpPr>
          <p:nvPr>
            <p:ph type="sldNum" sz="quarter" idx="12"/>
          </p:nvPr>
        </p:nvSpPr>
        <p:spPr/>
        <p:txBody>
          <a:bodyPr/>
          <a:lstStyle/>
          <a:p>
            <a:fld id="{4E196B4E-CD58-4B3E-A401-4D47071ADD8B}" type="slidenum">
              <a:rPr lang="en-US" smtClean="0"/>
              <a:t>‹#›</a:t>
            </a:fld>
            <a:endParaRPr lang="en-US"/>
          </a:p>
        </p:txBody>
      </p:sp>
    </p:spTree>
    <p:extLst>
      <p:ext uri="{BB962C8B-B14F-4D97-AF65-F5344CB8AC3E}">
        <p14:creationId xmlns:p14="http://schemas.microsoft.com/office/powerpoint/2010/main" val="4916632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338069-F1F8-4D08-8FF5-2001BA74FE27}"/>
              </a:ext>
            </a:extLst>
          </p:cNvPr>
          <p:cNvSpPr>
            <a:spLocks noGrp="1"/>
          </p:cNvSpPr>
          <p:nvPr>
            <p:ph type="dt" sz="half" idx="10"/>
          </p:nvPr>
        </p:nvSpPr>
        <p:spPr/>
        <p:txBody>
          <a:bodyPr/>
          <a:lstStyle/>
          <a:p>
            <a:fld id="{75CFF181-FA16-4263-AF78-E1F7C0D84383}" type="datetimeFigureOut">
              <a:rPr lang="en-US" smtClean="0"/>
              <a:t>1/5/2023</a:t>
            </a:fld>
            <a:endParaRPr lang="en-US"/>
          </a:p>
        </p:txBody>
      </p:sp>
      <p:sp>
        <p:nvSpPr>
          <p:cNvPr id="3" name="Footer Placeholder 2">
            <a:extLst>
              <a:ext uri="{FF2B5EF4-FFF2-40B4-BE49-F238E27FC236}">
                <a16:creationId xmlns:a16="http://schemas.microsoft.com/office/drawing/2014/main" id="{E825BCEC-B395-4D72-9950-218605AFFF2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4DE9ECE-C160-4D35-A3A3-7603B7A65E1D}"/>
              </a:ext>
            </a:extLst>
          </p:cNvPr>
          <p:cNvSpPr>
            <a:spLocks noGrp="1"/>
          </p:cNvSpPr>
          <p:nvPr>
            <p:ph type="sldNum" sz="quarter" idx="12"/>
          </p:nvPr>
        </p:nvSpPr>
        <p:spPr/>
        <p:txBody>
          <a:bodyPr/>
          <a:lstStyle/>
          <a:p>
            <a:fld id="{4E196B4E-CD58-4B3E-A401-4D47071ADD8B}" type="slidenum">
              <a:rPr lang="en-US" smtClean="0"/>
              <a:t>‹#›</a:t>
            </a:fld>
            <a:endParaRPr lang="en-US"/>
          </a:p>
        </p:txBody>
      </p:sp>
    </p:spTree>
    <p:extLst>
      <p:ext uri="{BB962C8B-B14F-4D97-AF65-F5344CB8AC3E}">
        <p14:creationId xmlns:p14="http://schemas.microsoft.com/office/powerpoint/2010/main" val="3152891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5162F-A4BE-4F5C-A99B-E73637BE0E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F724408-66F1-4715-BF70-705D0BF849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7F05394-880A-4638-ACC4-3349286AC3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2B1243-69F2-46B0-8772-0BF6E2996712}"/>
              </a:ext>
            </a:extLst>
          </p:cNvPr>
          <p:cNvSpPr>
            <a:spLocks noGrp="1"/>
          </p:cNvSpPr>
          <p:nvPr>
            <p:ph type="dt" sz="half" idx="10"/>
          </p:nvPr>
        </p:nvSpPr>
        <p:spPr/>
        <p:txBody>
          <a:bodyPr/>
          <a:lstStyle/>
          <a:p>
            <a:fld id="{75CFF181-FA16-4263-AF78-E1F7C0D84383}" type="datetimeFigureOut">
              <a:rPr lang="en-US" smtClean="0"/>
              <a:t>1/5/2023</a:t>
            </a:fld>
            <a:endParaRPr lang="en-US"/>
          </a:p>
        </p:txBody>
      </p:sp>
      <p:sp>
        <p:nvSpPr>
          <p:cNvPr id="6" name="Footer Placeholder 5">
            <a:extLst>
              <a:ext uri="{FF2B5EF4-FFF2-40B4-BE49-F238E27FC236}">
                <a16:creationId xmlns:a16="http://schemas.microsoft.com/office/drawing/2014/main" id="{49BF5C5A-505E-43DA-931B-FDC8C656B5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D3C64C-BD8A-4E90-AEA2-61D9FA2CC04F}"/>
              </a:ext>
            </a:extLst>
          </p:cNvPr>
          <p:cNvSpPr>
            <a:spLocks noGrp="1"/>
          </p:cNvSpPr>
          <p:nvPr>
            <p:ph type="sldNum" sz="quarter" idx="12"/>
          </p:nvPr>
        </p:nvSpPr>
        <p:spPr/>
        <p:txBody>
          <a:bodyPr/>
          <a:lstStyle/>
          <a:p>
            <a:fld id="{4E196B4E-CD58-4B3E-A401-4D47071ADD8B}" type="slidenum">
              <a:rPr lang="en-US" smtClean="0"/>
              <a:t>‹#›</a:t>
            </a:fld>
            <a:endParaRPr lang="en-US"/>
          </a:p>
        </p:txBody>
      </p:sp>
    </p:spTree>
    <p:extLst>
      <p:ext uri="{BB962C8B-B14F-4D97-AF65-F5344CB8AC3E}">
        <p14:creationId xmlns:p14="http://schemas.microsoft.com/office/powerpoint/2010/main" val="4924515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F80CC-EE1B-4CB6-9671-23968BA33A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3021E43-5B0B-4476-85B1-B075A485E3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D7C6B08-E2BE-433A-A5E8-071BFD0E03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5997484-2DCD-4BF1-827B-C738C5DA8B7E}"/>
              </a:ext>
            </a:extLst>
          </p:cNvPr>
          <p:cNvSpPr>
            <a:spLocks noGrp="1"/>
          </p:cNvSpPr>
          <p:nvPr>
            <p:ph type="dt" sz="half" idx="10"/>
          </p:nvPr>
        </p:nvSpPr>
        <p:spPr/>
        <p:txBody>
          <a:bodyPr/>
          <a:lstStyle/>
          <a:p>
            <a:fld id="{75CFF181-FA16-4263-AF78-E1F7C0D84383}" type="datetimeFigureOut">
              <a:rPr lang="en-US" smtClean="0"/>
              <a:t>1/5/2023</a:t>
            </a:fld>
            <a:endParaRPr lang="en-US"/>
          </a:p>
        </p:txBody>
      </p:sp>
      <p:sp>
        <p:nvSpPr>
          <p:cNvPr id="6" name="Footer Placeholder 5">
            <a:extLst>
              <a:ext uri="{FF2B5EF4-FFF2-40B4-BE49-F238E27FC236}">
                <a16:creationId xmlns:a16="http://schemas.microsoft.com/office/drawing/2014/main" id="{6B80E0DC-1636-4AD5-B25C-960BB668F6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F688A6-57A0-4870-8F00-3EA1C137EBE8}"/>
              </a:ext>
            </a:extLst>
          </p:cNvPr>
          <p:cNvSpPr>
            <a:spLocks noGrp="1"/>
          </p:cNvSpPr>
          <p:nvPr>
            <p:ph type="sldNum" sz="quarter" idx="12"/>
          </p:nvPr>
        </p:nvSpPr>
        <p:spPr/>
        <p:txBody>
          <a:bodyPr/>
          <a:lstStyle/>
          <a:p>
            <a:fld id="{4E196B4E-CD58-4B3E-A401-4D47071ADD8B}" type="slidenum">
              <a:rPr lang="en-US" smtClean="0"/>
              <a:t>‹#›</a:t>
            </a:fld>
            <a:endParaRPr lang="en-US"/>
          </a:p>
        </p:txBody>
      </p:sp>
    </p:spTree>
    <p:extLst>
      <p:ext uri="{BB962C8B-B14F-4D97-AF65-F5344CB8AC3E}">
        <p14:creationId xmlns:p14="http://schemas.microsoft.com/office/powerpoint/2010/main" val="42571125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FBC6F-AB63-4072-9105-498D7D08265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BF3AF05-BBA5-4242-9A04-EEB77C7D331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8AF93B-6646-4361-BD23-C8B15E706882}"/>
              </a:ext>
            </a:extLst>
          </p:cNvPr>
          <p:cNvSpPr>
            <a:spLocks noGrp="1"/>
          </p:cNvSpPr>
          <p:nvPr>
            <p:ph type="dt" sz="half" idx="10"/>
          </p:nvPr>
        </p:nvSpPr>
        <p:spPr/>
        <p:txBody>
          <a:bodyPr/>
          <a:lstStyle/>
          <a:p>
            <a:fld id="{75CFF181-FA16-4263-AF78-E1F7C0D84383}" type="datetimeFigureOut">
              <a:rPr lang="en-US" smtClean="0"/>
              <a:t>1/5/2023</a:t>
            </a:fld>
            <a:endParaRPr lang="en-US"/>
          </a:p>
        </p:txBody>
      </p:sp>
      <p:sp>
        <p:nvSpPr>
          <p:cNvPr id="5" name="Footer Placeholder 4">
            <a:extLst>
              <a:ext uri="{FF2B5EF4-FFF2-40B4-BE49-F238E27FC236}">
                <a16:creationId xmlns:a16="http://schemas.microsoft.com/office/drawing/2014/main" id="{3F352E32-BE85-4736-BB71-1653624876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72D62D-A358-43C7-8408-E522B2051B8E}"/>
              </a:ext>
            </a:extLst>
          </p:cNvPr>
          <p:cNvSpPr>
            <a:spLocks noGrp="1"/>
          </p:cNvSpPr>
          <p:nvPr>
            <p:ph type="sldNum" sz="quarter" idx="12"/>
          </p:nvPr>
        </p:nvSpPr>
        <p:spPr/>
        <p:txBody>
          <a:bodyPr/>
          <a:lstStyle/>
          <a:p>
            <a:fld id="{4E196B4E-CD58-4B3E-A401-4D47071ADD8B}" type="slidenum">
              <a:rPr lang="en-US" smtClean="0"/>
              <a:t>‹#›</a:t>
            </a:fld>
            <a:endParaRPr lang="en-US"/>
          </a:p>
        </p:txBody>
      </p:sp>
    </p:spTree>
    <p:extLst>
      <p:ext uri="{BB962C8B-B14F-4D97-AF65-F5344CB8AC3E}">
        <p14:creationId xmlns:p14="http://schemas.microsoft.com/office/powerpoint/2010/main" val="34786892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7D961C3-BE76-45E1-AD44-3869411BA7C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9106460-D607-4BFB-8208-5FB334D9F51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1585AC-2783-40DC-B2D5-41743D5354BF}"/>
              </a:ext>
            </a:extLst>
          </p:cNvPr>
          <p:cNvSpPr>
            <a:spLocks noGrp="1"/>
          </p:cNvSpPr>
          <p:nvPr>
            <p:ph type="dt" sz="half" idx="10"/>
          </p:nvPr>
        </p:nvSpPr>
        <p:spPr/>
        <p:txBody>
          <a:bodyPr/>
          <a:lstStyle/>
          <a:p>
            <a:fld id="{75CFF181-FA16-4263-AF78-E1F7C0D84383}" type="datetimeFigureOut">
              <a:rPr lang="en-US" smtClean="0"/>
              <a:t>1/5/2023</a:t>
            </a:fld>
            <a:endParaRPr lang="en-US"/>
          </a:p>
        </p:txBody>
      </p:sp>
      <p:sp>
        <p:nvSpPr>
          <p:cNvPr id="5" name="Footer Placeholder 4">
            <a:extLst>
              <a:ext uri="{FF2B5EF4-FFF2-40B4-BE49-F238E27FC236}">
                <a16:creationId xmlns:a16="http://schemas.microsoft.com/office/drawing/2014/main" id="{CF7D5211-430B-4BF4-8354-B188832349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3673E4-FC27-4BCC-8785-72FAF17734C5}"/>
              </a:ext>
            </a:extLst>
          </p:cNvPr>
          <p:cNvSpPr>
            <a:spLocks noGrp="1"/>
          </p:cNvSpPr>
          <p:nvPr>
            <p:ph type="sldNum" sz="quarter" idx="12"/>
          </p:nvPr>
        </p:nvSpPr>
        <p:spPr/>
        <p:txBody>
          <a:bodyPr/>
          <a:lstStyle/>
          <a:p>
            <a:fld id="{4E196B4E-CD58-4B3E-A401-4D47071ADD8B}" type="slidenum">
              <a:rPr lang="en-US" smtClean="0"/>
              <a:t>‹#›</a:t>
            </a:fld>
            <a:endParaRPr lang="en-US"/>
          </a:p>
        </p:txBody>
      </p:sp>
    </p:spTree>
    <p:extLst>
      <p:ext uri="{BB962C8B-B14F-4D97-AF65-F5344CB8AC3E}">
        <p14:creationId xmlns:p14="http://schemas.microsoft.com/office/powerpoint/2010/main" val="32426438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81819-532C-C099-9318-A5F8DD218E9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9C01B52B-95FB-5ADE-D35E-B6C24F12A0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B8937C19-5B06-6A50-8500-1507A554FE92}"/>
              </a:ext>
            </a:extLst>
          </p:cNvPr>
          <p:cNvSpPr>
            <a:spLocks noGrp="1"/>
          </p:cNvSpPr>
          <p:nvPr>
            <p:ph type="dt" sz="half" idx="10"/>
          </p:nvPr>
        </p:nvSpPr>
        <p:spPr/>
        <p:txBody>
          <a:bodyPr/>
          <a:lstStyle/>
          <a:p>
            <a:fld id="{48A2E361-5EB8-4EEF-9041-8086D41C68A8}" type="datetimeFigureOut">
              <a:rPr lang="en-CA" smtClean="0"/>
              <a:t>2023-01-05</a:t>
            </a:fld>
            <a:endParaRPr lang="en-CA"/>
          </a:p>
        </p:txBody>
      </p:sp>
      <p:sp>
        <p:nvSpPr>
          <p:cNvPr id="5" name="Footer Placeholder 4">
            <a:extLst>
              <a:ext uri="{FF2B5EF4-FFF2-40B4-BE49-F238E27FC236}">
                <a16:creationId xmlns:a16="http://schemas.microsoft.com/office/drawing/2014/main" id="{AD4787AD-DC66-C8F2-1C1D-F0FD52C2410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A7A5F57-92A0-12BD-5437-6A6C313B34C1}"/>
              </a:ext>
            </a:extLst>
          </p:cNvPr>
          <p:cNvSpPr>
            <a:spLocks noGrp="1"/>
          </p:cNvSpPr>
          <p:nvPr>
            <p:ph type="sldNum" sz="quarter" idx="12"/>
          </p:nvPr>
        </p:nvSpPr>
        <p:spPr/>
        <p:txBody>
          <a:bodyPr/>
          <a:lstStyle/>
          <a:p>
            <a:fld id="{E4FE068B-04DD-4677-99FE-09DA1BAF4B83}" type="slidenum">
              <a:rPr lang="en-CA" smtClean="0"/>
              <a:t>‹#›</a:t>
            </a:fld>
            <a:endParaRPr lang="en-CA"/>
          </a:p>
        </p:txBody>
      </p:sp>
    </p:spTree>
    <p:extLst>
      <p:ext uri="{BB962C8B-B14F-4D97-AF65-F5344CB8AC3E}">
        <p14:creationId xmlns:p14="http://schemas.microsoft.com/office/powerpoint/2010/main" val="1971473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E737B-6D6F-3588-1895-D7AA806C11BF}"/>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444B42B-F3BC-CB81-BA8B-F485B339032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529ED4D0-240A-FCDB-1CDE-11FCBAB957C8}"/>
              </a:ext>
            </a:extLst>
          </p:cNvPr>
          <p:cNvSpPr>
            <a:spLocks noGrp="1"/>
          </p:cNvSpPr>
          <p:nvPr>
            <p:ph type="dt" sz="half" idx="10"/>
          </p:nvPr>
        </p:nvSpPr>
        <p:spPr/>
        <p:txBody>
          <a:bodyPr/>
          <a:lstStyle/>
          <a:p>
            <a:fld id="{48A2E361-5EB8-4EEF-9041-8086D41C68A8}" type="datetimeFigureOut">
              <a:rPr lang="en-CA" smtClean="0"/>
              <a:t>2023-01-05</a:t>
            </a:fld>
            <a:endParaRPr lang="en-CA"/>
          </a:p>
        </p:txBody>
      </p:sp>
      <p:sp>
        <p:nvSpPr>
          <p:cNvPr id="5" name="Footer Placeholder 4">
            <a:extLst>
              <a:ext uri="{FF2B5EF4-FFF2-40B4-BE49-F238E27FC236}">
                <a16:creationId xmlns:a16="http://schemas.microsoft.com/office/drawing/2014/main" id="{0D8DB4AB-08FF-C782-13E9-A85095A0F44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0E91E11-943D-B126-3882-2EB564E26B7C}"/>
              </a:ext>
            </a:extLst>
          </p:cNvPr>
          <p:cNvSpPr>
            <a:spLocks noGrp="1"/>
          </p:cNvSpPr>
          <p:nvPr>
            <p:ph type="sldNum" sz="quarter" idx="12"/>
          </p:nvPr>
        </p:nvSpPr>
        <p:spPr/>
        <p:txBody>
          <a:bodyPr/>
          <a:lstStyle/>
          <a:p>
            <a:fld id="{E4FE068B-04DD-4677-99FE-09DA1BAF4B83}" type="slidenum">
              <a:rPr lang="en-CA" smtClean="0"/>
              <a:t>‹#›</a:t>
            </a:fld>
            <a:endParaRPr lang="en-CA"/>
          </a:p>
        </p:txBody>
      </p:sp>
    </p:spTree>
    <p:extLst>
      <p:ext uri="{BB962C8B-B14F-4D97-AF65-F5344CB8AC3E}">
        <p14:creationId xmlns:p14="http://schemas.microsoft.com/office/powerpoint/2010/main" val="31291143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65E6C-E783-2E4B-506B-DE179964A89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2F5261CD-1F3D-A1C1-707B-EE733E6607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8767883-6F1E-373B-80C5-41621C1E07CE}"/>
              </a:ext>
            </a:extLst>
          </p:cNvPr>
          <p:cNvSpPr>
            <a:spLocks noGrp="1"/>
          </p:cNvSpPr>
          <p:nvPr>
            <p:ph type="dt" sz="half" idx="10"/>
          </p:nvPr>
        </p:nvSpPr>
        <p:spPr/>
        <p:txBody>
          <a:bodyPr/>
          <a:lstStyle/>
          <a:p>
            <a:fld id="{48A2E361-5EB8-4EEF-9041-8086D41C68A8}" type="datetimeFigureOut">
              <a:rPr lang="en-CA" smtClean="0"/>
              <a:t>2023-01-05</a:t>
            </a:fld>
            <a:endParaRPr lang="en-CA"/>
          </a:p>
        </p:txBody>
      </p:sp>
      <p:sp>
        <p:nvSpPr>
          <p:cNvPr id="5" name="Footer Placeholder 4">
            <a:extLst>
              <a:ext uri="{FF2B5EF4-FFF2-40B4-BE49-F238E27FC236}">
                <a16:creationId xmlns:a16="http://schemas.microsoft.com/office/drawing/2014/main" id="{1176818C-C9C3-AA40-E5F6-571CA47D07D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FC8D2A03-774F-3C84-5997-92E4D54F2D06}"/>
              </a:ext>
            </a:extLst>
          </p:cNvPr>
          <p:cNvSpPr>
            <a:spLocks noGrp="1"/>
          </p:cNvSpPr>
          <p:nvPr>
            <p:ph type="sldNum" sz="quarter" idx="12"/>
          </p:nvPr>
        </p:nvSpPr>
        <p:spPr/>
        <p:txBody>
          <a:bodyPr/>
          <a:lstStyle/>
          <a:p>
            <a:fld id="{E4FE068B-04DD-4677-99FE-09DA1BAF4B83}" type="slidenum">
              <a:rPr lang="en-CA" smtClean="0"/>
              <a:t>‹#›</a:t>
            </a:fld>
            <a:endParaRPr lang="en-CA"/>
          </a:p>
        </p:txBody>
      </p:sp>
    </p:spTree>
    <p:extLst>
      <p:ext uri="{BB962C8B-B14F-4D97-AF65-F5344CB8AC3E}">
        <p14:creationId xmlns:p14="http://schemas.microsoft.com/office/powerpoint/2010/main" val="29050264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F0ED0-D323-2EA1-9291-1E8C08B77B09}"/>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BEA06B6F-5A28-5586-AC77-33F6E68FFA8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96CD141B-3DF4-3C7B-66DA-188A0BE9981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16B7E45C-E814-E0DD-3556-47DE71A95F82}"/>
              </a:ext>
            </a:extLst>
          </p:cNvPr>
          <p:cNvSpPr>
            <a:spLocks noGrp="1"/>
          </p:cNvSpPr>
          <p:nvPr>
            <p:ph type="dt" sz="half" idx="10"/>
          </p:nvPr>
        </p:nvSpPr>
        <p:spPr/>
        <p:txBody>
          <a:bodyPr/>
          <a:lstStyle/>
          <a:p>
            <a:fld id="{48A2E361-5EB8-4EEF-9041-8086D41C68A8}" type="datetimeFigureOut">
              <a:rPr lang="en-CA" smtClean="0"/>
              <a:t>2023-01-05</a:t>
            </a:fld>
            <a:endParaRPr lang="en-CA"/>
          </a:p>
        </p:txBody>
      </p:sp>
      <p:sp>
        <p:nvSpPr>
          <p:cNvPr id="6" name="Footer Placeholder 5">
            <a:extLst>
              <a:ext uri="{FF2B5EF4-FFF2-40B4-BE49-F238E27FC236}">
                <a16:creationId xmlns:a16="http://schemas.microsoft.com/office/drawing/2014/main" id="{71D7A2FA-1A65-B842-0269-5F965A3DB0B6}"/>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12442225-BC47-9F6D-8F0E-09377DF6DE8C}"/>
              </a:ext>
            </a:extLst>
          </p:cNvPr>
          <p:cNvSpPr>
            <a:spLocks noGrp="1"/>
          </p:cNvSpPr>
          <p:nvPr>
            <p:ph type="sldNum" sz="quarter" idx="12"/>
          </p:nvPr>
        </p:nvSpPr>
        <p:spPr/>
        <p:txBody>
          <a:bodyPr/>
          <a:lstStyle/>
          <a:p>
            <a:fld id="{E4FE068B-04DD-4677-99FE-09DA1BAF4B83}" type="slidenum">
              <a:rPr lang="en-CA" smtClean="0"/>
              <a:t>‹#›</a:t>
            </a:fld>
            <a:endParaRPr lang="en-CA"/>
          </a:p>
        </p:txBody>
      </p:sp>
    </p:spTree>
    <p:extLst>
      <p:ext uri="{BB962C8B-B14F-4D97-AF65-F5344CB8AC3E}">
        <p14:creationId xmlns:p14="http://schemas.microsoft.com/office/powerpoint/2010/main" val="26634085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BBA2B-534B-E476-9A22-54D415A18F31}"/>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78554B4-D1C5-849C-ECD8-5B0558BEE9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D41682D-9076-F39A-6820-0627AFD87A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5B47B9F0-4A37-19E3-1BCE-E0448B4529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D8C9D21-822B-BDF4-A5CF-ECE88A48C73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E58E34C3-2D57-37A6-2628-3E2E1B267B6E}"/>
              </a:ext>
            </a:extLst>
          </p:cNvPr>
          <p:cNvSpPr>
            <a:spLocks noGrp="1"/>
          </p:cNvSpPr>
          <p:nvPr>
            <p:ph type="dt" sz="half" idx="10"/>
          </p:nvPr>
        </p:nvSpPr>
        <p:spPr/>
        <p:txBody>
          <a:bodyPr/>
          <a:lstStyle/>
          <a:p>
            <a:fld id="{48A2E361-5EB8-4EEF-9041-8086D41C68A8}" type="datetimeFigureOut">
              <a:rPr lang="en-CA" smtClean="0"/>
              <a:t>2023-01-05</a:t>
            </a:fld>
            <a:endParaRPr lang="en-CA"/>
          </a:p>
        </p:txBody>
      </p:sp>
      <p:sp>
        <p:nvSpPr>
          <p:cNvPr id="8" name="Footer Placeholder 7">
            <a:extLst>
              <a:ext uri="{FF2B5EF4-FFF2-40B4-BE49-F238E27FC236}">
                <a16:creationId xmlns:a16="http://schemas.microsoft.com/office/drawing/2014/main" id="{B06E1494-3E88-3F0E-96B9-20805968A1CE}"/>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B4588691-90DD-17AB-085A-3DCD89DD6246}"/>
              </a:ext>
            </a:extLst>
          </p:cNvPr>
          <p:cNvSpPr>
            <a:spLocks noGrp="1"/>
          </p:cNvSpPr>
          <p:nvPr>
            <p:ph type="sldNum" sz="quarter" idx="12"/>
          </p:nvPr>
        </p:nvSpPr>
        <p:spPr/>
        <p:txBody>
          <a:bodyPr/>
          <a:lstStyle/>
          <a:p>
            <a:fld id="{E4FE068B-04DD-4677-99FE-09DA1BAF4B83}" type="slidenum">
              <a:rPr lang="en-CA" smtClean="0"/>
              <a:t>‹#›</a:t>
            </a:fld>
            <a:endParaRPr lang="en-CA"/>
          </a:p>
        </p:txBody>
      </p:sp>
    </p:spTree>
    <p:extLst>
      <p:ext uri="{BB962C8B-B14F-4D97-AF65-F5344CB8AC3E}">
        <p14:creationId xmlns:p14="http://schemas.microsoft.com/office/powerpoint/2010/main" val="29046409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A1689-CEBA-BCF4-0F4A-2FC3EBC35BCF}"/>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C2B6206C-1C4A-ECC9-C4DF-148B6176D954}"/>
              </a:ext>
            </a:extLst>
          </p:cNvPr>
          <p:cNvSpPr>
            <a:spLocks noGrp="1"/>
          </p:cNvSpPr>
          <p:nvPr>
            <p:ph type="dt" sz="half" idx="10"/>
          </p:nvPr>
        </p:nvSpPr>
        <p:spPr/>
        <p:txBody>
          <a:bodyPr/>
          <a:lstStyle/>
          <a:p>
            <a:fld id="{48A2E361-5EB8-4EEF-9041-8086D41C68A8}" type="datetimeFigureOut">
              <a:rPr lang="en-CA" smtClean="0"/>
              <a:t>2023-01-05</a:t>
            </a:fld>
            <a:endParaRPr lang="en-CA"/>
          </a:p>
        </p:txBody>
      </p:sp>
      <p:sp>
        <p:nvSpPr>
          <p:cNvPr id="4" name="Footer Placeholder 3">
            <a:extLst>
              <a:ext uri="{FF2B5EF4-FFF2-40B4-BE49-F238E27FC236}">
                <a16:creationId xmlns:a16="http://schemas.microsoft.com/office/drawing/2014/main" id="{02858DB1-8CE0-5872-194B-B8BAD28A777B}"/>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F4DF8C04-857F-A6BF-D115-E37D6A026A5F}"/>
              </a:ext>
            </a:extLst>
          </p:cNvPr>
          <p:cNvSpPr>
            <a:spLocks noGrp="1"/>
          </p:cNvSpPr>
          <p:nvPr>
            <p:ph type="sldNum" sz="quarter" idx="12"/>
          </p:nvPr>
        </p:nvSpPr>
        <p:spPr/>
        <p:txBody>
          <a:bodyPr/>
          <a:lstStyle/>
          <a:p>
            <a:fld id="{E4FE068B-04DD-4677-99FE-09DA1BAF4B83}" type="slidenum">
              <a:rPr lang="en-CA" smtClean="0"/>
              <a:t>‹#›</a:t>
            </a:fld>
            <a:endParaRPr lang="en-CA"/>
          </a:p>
        </p:txBody>
      </p:sp>
    </p:spTree>
    <p:extLst>
      <p:ext uri="{BB962C8B-B14F-4D97-AF65-F5344CB8AC3E}">
        <p14:creationId xmlns:p14="http://schemas.microsoft.com/office/powerpoint/2010/main" val="18898163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A1513C-8A92-D12E-E9BA-094FDDB2CD4C}"/>
              </a:ext>
            </a:extLst>
          </p:cNvPr>
          <p:cNvSpPr>
            <a:spLocks noGrp="1"/>
          </p:cNvSpPr>
          <p:nvPr>
            <p:ph type="dt" sz="half" idx="10"/>
          </p:nvPr>
        </p:nvSpPr>
        <p:spPr/>
        <p:txBody>
          <a:bodyPr/>
          <a:lstStyle/>
          <a:p>
            <a:fld id="{48A2E361-5EB8-4EEF-9041-8086D41C68A8}" type="datetimeFigureOut">
              <a:rPr lang="en-CA" smtClean="0"/>
              <a:t>2023-01-05</a:t>
            </a:fld>
            <a:endParaRPr lang="en-CA"/>
          </a:p>
        </p:txBody>
      </p:sp>
      <p:sp>
        <p:nvSpPr>
          <p:cNvPr id="3" name="Footer Placeholder 2">
            <a:extLst>
              <a:ext uri="{FF2B5EF4-FFF2-40B4-BE49-F238E27FC236}">
                <a16:creationId xmlns:a16="http://schemas.microsoft.com/office/drawing/2014/main" id="{B49FF00C-2067-2728-E2F1-C8ABBA23A774}"/>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9FCDE5F3-450C-745A-8CF2-9B9D7C88B2E3}"/>
              </a:ext>
            </a:extLst>
          </p:cNvPr>
          <p:cNvSpPr>
            <a:spLocks noGrp="1"/>
          </p:cNvSpPr>
          <p:nvPr>
            <p:ph type="sldNum" sz="quarter" idx="12"/>
          </p:nvPr>
        </p:nvSpPr>
        <p:spPr/>
        <p:txBody>
          <a:bodyPr/>
          <a:lstStyle/>
          <a:p>
            <a:fld id="{E4FE068B-04DD-4677-99FE-09DA1BAF4B83}" type="slidenum">
              <a:rPr lang="en-CA" smtClean="0"/>
              <a:t>‹#›</a:t>
            </a:fld>
            <a:endParaRPr lang="en-CA"/>
          </a:p>
        </p:txBody>
      </p:sp>
    </p:spTree>
    <p:extLst>
      <p:ext uri="{BB962C8B-B14F-4D97-AF65-F5344CB8AC3E}">
        <p14:creationId xmlns:p14="http://schemas.microsoft.com/office/powerpoint/2010/main" val="31918112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5F973-4530-3173-D18B-39A41BEB35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36DA369B-C752-7B55-E077-FF85942F23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9FE336E5-968B-B0E0-54E3-BF5953C610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7BD211-7BE4-F952-3297-B5EFC76DEC91}"/>
              </a:ext>
            </a:extLst>
          </p:cNvPr>
          <p:cNvSpPr>
            <a:spLocks noGrp="1"/>
          </p:cNvSpPr>
          <p:nvPr>
            <p:ph type="dt" sz="half" idx="10"/>
          </p:nvPr>
        </p:nvSpPr>
        <p:spPr/>
        <p:txBody>
          <a:bodyPr/>
          <a:lstStyle/>
          <a:p>
            <a:fld id="{48A2E361-5EB8-4EEF-9041-8086D41C68A8}" type="datetimeFigureOut">
              <a:rPr lang="en-CA" smtClean="0"/>
              <a:t>2023-01-05</a:t>
            </a:fld>
            <a:endParaRPr lang="en-CA"/>
          </a:p>
        </p:txBody>
      </p:sp>
      <p:sp>
        <p:nvSpPr>
          <p:cNvPr id="6" name="Footer Placeholder 5">
            <a:extLst>
              <a:ext uri="{FF2B5EF4-FFF2-40B4-BE49-F238E27FC236}">
                <a16:creationId xmlns:a16="http://schemas.microsoft.com/office/drawing/2014/main" id="{B5F40B03-7F3E-E60F-4E5C-AF3EFD4FAC99}"/>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A063A5DF-050A-FE98-E5E5-975F5D6101C2}"/>
              </a:ext>
            </a:extLst>
          </p:cNvPr>
          <p:cNvSpPr>
            <a:spLocks noGrp="1"/>
          </p:cNvSpPr>
          <p:nvPr>
            <p:ph type="sldNum" sz="quarter" idx="12"/>
          </p:nvPr>
        </p:nvSpPr>
        <p:spPr/>
        <p:txBody>
          <a:bodyPr/>
          <a:lstStyle/>
          <a:p>
            <a:fld id="{E4FE068B-04DD-4677-99FE-09DA1BAF4B83}" type="slidenum">
              <a:rPr lang="en-CA" smtClean="0"/>
              <a:t>‹#›</a:t>
            </a:fld>
            <a:endParaRPr lang="en-CA"/>
          </a:p>
        </p:txBody>
      </p:sp>
    </p:spTree>
    <p:extLst>
      <p:ext uri="{BB962C8B-B14F-4D97-AF65-F5344CB8AC3E}">
        <p14:creationId xmlns:p14="http://schemas.microsoft.com/office/powerpoint/2010/main" val="42775991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43D8B-3A36-011E-ABC0-2E8764CC5C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3D5D252A-3857-0945-EDBE-7ADB45329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238FDA4A-66EA-38C1-75F3-C1FC65F942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428001-D41A-5424-BF99-D18855D6E5A3}"/>
              </a:ext>
            </a:extLst>
          </p:cNvPr>
          <p:cNvSpPr>
            <a:spLocks noGrp="1"/>
          </p:cNvSpPr>
          <p:nvPr>
            <p:ph type="dt" sz="half" idx="10"/>
          </p:nvPr>
        </p:nvSpPr>
        <p:spPr/>
        <p:txBody>
          <a:bodyPr/>
          <a:lstStyle/>
          <a:p>
            <a:fld id="{48A2E361-5EB8-4EEF-9041-8086D41C68A8}" type="datetimeFigureOut">
              <a:rPr lang="en-CA" smtClean="0"/>
              <a:t>2023-01-05</a:t>
            </a:fld>
            <a:endParaRPr lang="en-CA"/>
          </a:p>
        </p:txBody>
      </p:sp>
      <p:sp>
        <p:nvSpPr>
          <p:cNvPr id="6" name="Footer Placeholder 5">
            <a:extLst>
              <a:ext uri="{FF2B5EF4-FFF2-40B4-BE49-F238E27FC236}">
                <a16:creationId xmlns:a16="http://schemas.microsoft.com/office/drawing/2014/main" id="{21E0A7D3-AC98-1249-9AA1-5C69A64D5DE5}"/>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6419E2EE-ED61-6538-6767-79F7A933D070}"/>
              </a:ext>
            </a:extLst>
          </p:cNvPr>
          <p:cNvSpPr>
            <a:spLocks noGrp="1"/>
          </p:cNvSpPr>
          <p:nvPr>
            <p:ph type="sldNum" sz="quarter" idx="12"/>
          </p:nvPr>
        </p:nvSpPr>
        <p:spPr/>
        <p:txBody>
          <a:bodyPr/>
          <a:lstStyle/>
          <a:p>
            <a:fld id="{E4FE068B-04DD-4677-99FE-09DA1BAF4B83}" type="slidenum">
              <a:rPr lang="en-CA" smtClean="0"/>
              <a:t>‹#›</a:t>
            </a:fld>
            <a:endParaRPr lang="en-CA"/>
          </a:p>
        </p:txBody>
      </p:sp>
    </p:spTree>
    <p:extLst>
      <p:ext uri="{BB962C8B-B14F-4D97-AF65-F5344CB8AC3E}">
        <p14:creationId xmlns:p14="http://schemas.microsoft.com/office/powerpoint/2010/main" val="22536283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1FF05-89F4-43CE-A002-795787F5EF4D}"/>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F3381A96-0E7F-B0F4-AC99-3C26AF160B9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0210E36-20D7-EDAE-F5DA-F9A45CBA34CD}"/>
              </a:ext>
            </a:extLst>
          </p:cNvPr>
          <p:cNvSpPr>
            <a:spLocks noGrp="1"/>
          </p:cNvSpPr>
          <p:nvPr>
            <p:ph type="dt" sz="half" idx="10"/>
          </p:nvPr>
        </p:nvSpPr>
        <p:spPr/>
        <p:txBody>
          <a:bodyPr/>
          <a:lstStyle/>
          <a:p>
            <a:fld id="{48A2E361-5EB8-4EEF-9041-8086D41C68A8}" type="datetimeFigureOut">
              <a:rPr lang="en-CA" smtClean="0"/>
              <a:t>2023-01-05</a:t>
            </a:fld>
            <a:endParaRPr lang="en-CA"/>
          </a:p>
        </p:txBody>
      </p:sp>
      <p:sp>
        <p:nvSpPr>
          <p:cNvPr id="5" name="Footer Placeholder 4">
            <a:extLst>
              <a:ext uri="{FF2B5EF4-FFF2-40B4-BE49-F238E27FC236}">
                <a16:creationId xmlns:a16="http://schemas.microsoft.com/office/drawing/2014/main" id="{1AD0F77F-3162-6E23-E3D8-2EF225F4A82C}"/>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164D0AC-C2EB-4710-B5D1-C0DFA668FF6B}"/>
              </a:ext>
            </a:extLst>
          </p:cNvPr>
          <p:cNvSpPr>
            <a:spLocks noGrp="1"/>
          </p:cNvSpPr>
          <p:nvPr>
            <p:ph type="sldNum" sz="quarter" idx="12"/>
          </p:nvPr>
        </p:nvSpPr>
        <p:spPr/>
        <p:txBody>
          <a:bodyPr/>
          <a:lstStyle/>
          <a:p>
            <a:fld id="{E4FE068B-04DD-4677-99FE-09DA1BAF4B83}" type="slidenum">
              <a:rPr lang="en-CA" smtClean="0"/>
              <a:t>‹#›</a:t>
            </a:fld>
            <a:endParaRPr lang="en-CA"/>
          </a:p>
        </p:txBody>
      </p:sp>
    </p:spTree>
    <p:extLst>
      <p:ext uri="{BB962C8B-B14F-4D97-AF65-F5344CB8AC3E}">
        <p14:creationId xmlns:p14="http://schemas.microsoft.com/office/powerpoint/2010/main" val="15552528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F2B3A7-C23D-4AAE-5C13-298821A8D54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CAC4351F-59AF-2E6F-D3A4-29E4C2352D5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F1F65FC-13CF-7DD6-301D-5A25F5812689}"/>
              </a:ext>
            </a:extLst>
          </p:cNvPr>
          <p:cNvSpPr>
            <a:spLocks noGrp="1"/>
          </p:cNvSpPr>
          <p:nvPr>
            <p:ph type="dt" sz="half" idx="10"/>
          </p:nvPr>
        </p:nvSpPr>
        <p:spPr/>
        <p:txBody>
          <a:bodyPr/>
          <a:lstStyle/>
          <a:p>
            <a:fld id="{48A2E361-5EB8-4EEF-9041-8086D41C68A8}" type="datetimeFigureOut">
              <a:rPr lang="en-CA" smtClean="0"/>
              <a:t>2023-01-05</a:t>
            </a:fld>
            <a:endParaRPr lang="en-CA"/>
          </a:p>
        </p:txBody>
      </p:sp>
      <p:sp>
        <p:nvSpPr>
          <p:cNvPr id="5" name="Footer Placeholder 4">
            <a:extLst>
              <a:ext uri="{FF2B5EF4-FFF2-40B4-BE49-F238E27FC236}">
                <a16:creationId xmlns:a16="http://schemas.microsoft.com/office/drawing/2014/main" id="{A5267397-DEF3-EEE1-81D7-2F633E3C71D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F5232F7-B419-64F7-CBE6-DA69578404B7}"/>
              </a:ext>
            </a:extLst>
          </p:cNvPr>
          <p:cNvSpPr>
            <a:spLocks noGrp="1"/>
          </p:cNvSpPr>
          <p:nvPr>
            <p:ph type="sldNum" sz="quarter" idx="12"/>
          </p:nvPr>
        </p:nvSpPr>
        <p:spPr/>
        <p:txBody>
          <a:bodyPr/>
          <a:lstStyle/>
          <a:p>
            <a:fld id="{E4FE068B-04DD-4677-99FE-09DA1BAF4B83}" type="slidenum">
              <a:rPr lang="en-CA" smtClean="0"/>
              <a:t>‹#›</a:t>
            </a:fld>
            <a:endParaRPr lang="en-CA"/>
          </a:p>
        </p:txBody>
      </p:sp>
    </p:spTree>
    <p:extLst>
      <p:ext uri="{BB962C8B-B14F-4D97-AF65-F5344CB8AC3E}">
        <p14:creationId xmlns:p14="http://schemas.microsoft.com/office/powerpoint/2010/main" val="2382768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392BE-79C4-418D-9EBF-34F25286361B}"/>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1ABBA3AA-D4F4-4CAA-8F53-D20D839E33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8CDE3E7-F849-45D4-86C4-1EECC20F66B9}"/>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F9A7171-503F-41FA-A7BD-6656009CFEB1}" type="datetimeFigureOut">
              <a:rPr lang="en-CA" smtClean="0"/>
              <a:t>2023-01-05</a:t>
            </a:fld>
            <a:endParaRPr lang="en-CA"/>
          </a:p>
        </p:txBody>
      </p:sp>
      <p:sp>
        <p:nvSpPr>
          <p:cNvPr id="5" name="Footer Placeholder 4">
            <a:extLst>
              <a:ext uri="{FF2B5EF4-FFF2-40B4-BE49-F238E27FC236}">
                <a16:creationId xmlns:a16="http://schemas.microsoft.com/office/drawing/2014/main" id="{2DC0EEAC-4339-4605-B1B9-B84F350952AA}"/>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F3BFAAC9-5D17-4694-AF26-BF5EE36EED28}"/>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4842891-3659-47A3-AA5A-C99B49D0BA85}" type="slidenum">
              <a:rPr lang="en-CA" smtClean="0"/>
              <a:t>‹#›</a:t>
            </a:fld>
            <a:endParaRPr lang="en-CA"/>
          </a:p>
        </p:txBody>
      </p:sp>
    </p:spTree>
    <p:extLst>
      <p:ext uri="{BB962C8B-B14F-4D97-AF65-F5344CB8AC3E}">
        <p14:creationId xmlns:p14="http://schemas.microsoft.com/office/powerpoint/2010/main" val="3779733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006853-F157-4AB5-98AB-6E28692937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4C125D5-1C4A-4492-9E39-19EA665EE7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B23E12-1DE3-403C-8829-C63A75A03F3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CFF181-FA16-4263-AF78-E1F7C0D84383}" type="datetimeFigureOut">
              <a:rPr lang="en-US" smtClean="0"/>
              <a:t>1/5/2023</a:t>
            </a:fld>
            <a:endParaRPr lang="en-US"/>
          </a:p>
        </p:txBody>
      </p:sp>
      <p:sp>
        <p:nvSpPr>
          <p:cNvPr id="5" name="Footer Placeholder 4">
            <a:extLst>
              <a:ext uri="{FF2B5EF4-FFF2-40B4-BE49-F238E27FC236}">
                <a16:creationId xmlns:a16="http://schemas.microsoft.com/office/drawing/2014/main" id="{214DE630-2F5F-4DC8-A39E-822BB3A15D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DB998C3-C090-4D9B-88D9-3ABFEFCC9A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196B4E-CD58-4B3E-A401-4D47071ADD8B}" type="slidenum">
              <a:rPr lang="en-US" smtClean="0"/>
              <a:t>‹#›</a:t>
            </a:fld>
            <a:endParaRPr lang="en-US"/>
          </a:p>
        </p:txBody>
      </p:sp>
    </p:spTree>
    <p:extLst>
      <p:ext uri="{BB962C8B-B14F-4D97-AF65-F5344CB8AC3E}">
        <p14:creationId xmlns:p14="http://schemas.microsoft.com/office/powerpoint/2010/main" val="7650427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28D938-93B6-EB28-89A2-4B4B98F16D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FC6D73E8-F979-B547-7F7C-9677F27AF3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37FCBC1-919A-4330-9139-48F98D36CD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2E361-5EB8-4EEF-9041-8086D41C68A8}" type="datetimeFigureOut">
              <a:rPr lang="en-CA" smtClean="0"/>
              <a:t>2023-01-05</a:t>
            </a:fld>
            <a:endParaRPr lang="en-CA"/>
          </a:p>
        </p:txBody>
      </p:sp>
      <p:sp>
        <p:nvSpPr>
          <p:cNvPr id="5" name="Footer Placeholder 4">
            <a:extLst>
              <a:ext uri="{FF2B5EF4-FFF2-40B4-BE49-F238E27FC236}">
                <a16:creationId xmlns:a16="http://schemas.microsoft.com/office/drawing/2014/main" id="{EA05DA8C-EF33-BA3D-914B-238240CE3A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556DFC1B-A333-D970-71F3-7A866E703C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FE068B-04DD-4677-99FE-09DA1BAF4B83}" type="slidenum">
              <a:rPr lang="en-CA" smtClean="0"/>
              <a:t>‹#›</a:t>
            </a:fld>
            <a:endParaRPr lang="en-CA"/>
          </a:p>
        </p:txBody>
      </p:sp>
    </p:spTree>
    <p:extLst>
      <p:ext uri="{BB962C8B-B14F-4D97-AF65-F5344CB8AC3E}">
        <p14:creationId xmlns:p14="http://schemas.microsoft.com/office/powerpoint/2010/main" val="325588501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13.png"/><Relationship Id="rId5" Type="http://schemas.openxmlformats.org/officeDocument/2006/relationships/image" Target="../media/image12.png"/><Relationship Id="rId4" Type="http://schemas.microsoft.com/office/2007/relationships/hdphoto" Target="../media/hdphoto1.wdp"/><Relationship Id="rId9"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20.png"/><Relationship Id="rId5" Type="http://schemas.microsoft.com/office/2007/relationships/hdphoto" Target="../media/hdphoto2.wdp"/><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jpeg"/><Relationship Id="rId7"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image" Target="../media/image32.jpeg"/></Relationships>
</file>

<file path=ppt/slides/_rels/slide20.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oleObject" Target="../embeddings/oleObject1.bin"/><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13.xml"/><Relationship Id="rId4" Type="http://schemas.openxmlformats.org/officeDocument/2006/relationships/image" Target="../media/image38.jpeg"/></Relationships>
</file>

<file path=ppt/slides/_rels/slide2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cid:634a618e-04f7-4a58-b5eb-bcc2cce021b4@Victoria1.gov.bc.ca" TargetMode="External"/><Relationship Id="rId2" Type="http://schemas.openxmlformats.org/officeDocument/2006/relationships/image" Target="../media/image46.jpeg"/><Relationship Id="rId1" Type="http://schemas.openxmlformats.org/officeDocument/2006/relationships/slideLayout" Target="../slideLayouts/slideLayout2.xml"/><Relationship Id="rId4" Type="http://schemas.openxmlformats.org/officeDocument/2006/relationships/image" Target="../media/image47.jpg"/></Relationships>
</file>

<file path=ppt/slides/_rels/slide2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g"/><Relationship Id="rId1" Type="http://schemas.openxmlformats.org/officeDocument/2006/relationships/slideLayout" Target="../slideLayouts/slideLayout5.xml"/><Relationship Id="rId5" Type="http://schemas.openxmlformats.org/officeDocument/2006/relationships/image" Target="../media/image55.jpg"/><Relationship Id="rId4" Type="http://schemas.openxmlformats.org/officeDocument/2006/relationships/image" Target="../media/image54.jpg"/></Relationships>
</file>

<file path=ppt/slides/_rels/slide3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See the source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473" y="-792633"/>
            <a:ext cx="12265473" cy="8740357"/>
          </a:xfrm>
          <a:prstGeom prst="rect">
            <a:avLst/>
          </a:prstGeom>
          <a:ln w="228600" cap="sq" cmpd="thickThin">
            <a:no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2361292" y="673244"/>
            <a:ext cx="8497208" cy="1829761"/>
          </a:xfrm>
        </p:spPr>
        <p:txBody>
          <a:bodyPr>
            <a:normAutofit/>
          </a:bodyPr>
          <a:lstStyle/>
          <a:p>
            <a:pPr algn="ctr"/>
            <a:r>
              <a:rPr lang="en-CA" dirty="0">
                <a:solidFill>
                  <a:schemeClr val="bg1"/>
                </a:solidFill>
              </a:rPr>
              <a:t>Boundary Woodlot Association </a:t>
            </a:r>
            <a:br>
              <a:rPr lang="en-CA" dirty="0">
                <a:solidFill>
                  <a:schemeClr val="bg1"/>
                </a:solidFill>
              </a:rPr>
            </a:br>
            <a:r>
              <a:rPr lang="en-CA" dirty="0">
                <a:solidFill>
                  <a:schemeClr val="bg1"/>
                </a:solidFill>
              </a:rPr>
              <a:t>Winter Meeting</a:t>
            </a:r>
          </a:p>
        </p:txBody>
      </p:sp>
      <p:sp>
        <p:nvSpPr>
          <p:cNvPr id="3" name="Subtitle 2"/>
          <p:cNvSpPr>
            <a:spLocks noGrp="1"/>
          </p:cNvSpPr>
          <p:nvPr>
            <p:ph type="subTitle" idx="1"/>
          </p:nvPr>
        </p:nvSpPr>
        <p:spPr>
          <a:xfrm>
            <a:off x="2644080" y="2503005"/>
            <a:ext cx="7560840" cy="2088232"/>
          </a:xfrm>
        </p:spPr>
        <p:txBody>
          <a:bodyPr>
            <a:normAutofit/>
          </a:bodyPr>
          <a:lstStyle/>
          <a:p>
            <a:pPr algn="ctr"/>
            <a:r>
              <a:rPr lang="en-CA" b="1" dirty="0">
                <a:solidFill>
                  <a:schemeClr val="bg1"/>
                </a:solidFill>
              </a:rPr>
              <a:t>January 7, 2023</a:t>
            </a:r>
          </a:p>
          <a:p>
            <a:pPr algn="ctr"/>
            <a:endParaRPr lang="en-CA" b="1" dirty="0">
              <a:solidFill>
                <a:schemeClr val="bg1"/>
              </a:solidFill>
            </a:endParaRPr>
          </a:p>
          <a:p>
            <a:pPr algn="ctr"/>
            <a:r>
              <a:rPr lang="en-CA" b="1" dirty="0">
                <a:solidFill>
                  <a:schemeClr val="bg1"/>
                </a:solidFill>
              </a:rPr>
              <a:t>Marnie Duthie-Holt</a:t>
            </a:r>
          </a:p>
          <a:p>
            <a:pPr algn="ctr"/>
            <a:r>
              <a:rPr lang="en-CA" dirty="0">
                <a:solidFill>
                  <a:schemeClr val="bg1"/>
                </a:solidFill>
              </a:rPr>
              <a:t>Regional Entomologist</a:t>
            </a:r>
            <a:br>
              <a:rPr lang="en-CA" dirty="0">
                <a:solidFill>
                  <a:schemeClr val="bg1"/>
                </a:solidFill>
              </a:rPr>
            </a:br>
            <a:endParaRPr lang="en-CA" dirty="0">
              <a:solidFill>
                <a:schemeClr val="bg1"/>
              </a:solidFill>
            </a:endParaRPr>
          </a:p>
        </p:txBody>
      </p:sp>
      <p:pic>
        <p:nvPicPr>
          <p:cNvPr id="8" name="Picture 7">
            <a:extLst>
              <a:ext uri="{FF2B5EF4-FFF2-40B4-BE49-F238E27FC236}">
                <a16:creationId xmlns:a16="http://schemas.microsoft.com/office/drawing/2014/main" id="{C602AF0A-E3A7-410C-AA69-916E2FB6C05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2438" t="8000" r="28738" b="9401"/>
          <a:stretch/>
        </p:blipFill>
        <p:spPr>
          <a:xfrm>
            <a:off x="2099194" y="4831769"/>
            <a:ext cx="1993024" cy="1896587"/>
          </a:xfrm>
          <a:prstGeom prst="rect">
            <a:avLst/>
          </a:prstGeom>
          <a:ln w="228600" cap="sq" cmpd="thickThin">
            <a:solidFill>
              <a:srgbClr val="000000"/>
            </a:solidFill>
            <a:prstDash val="solid"/>
            <a:miter lim="800000"/>
          </a:ln>
          <a:effectLst>
            <a:innerShdw blurRad="76200">
              <a:srgbClr val="000000"/>
            </a:innerShdw>
          </a:effectLst>
        </p:spPr>
      </p:pic>
      <p:pic>
        <p:nvPicPr>
          <p:cNvPr id="9" name="Picture 8">
            <a:extLst>
              <a:ext uri="{FF2B5EF4-FFF2-40B4-BE49-F238E27FC236}">
                <a16:creationId xmlns:a16="http://schemas.microsoft.com/office/drawing/2014/main" id="{FF6B2C1A-FA92-407E-B3D2-E326459868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8309" y="4797041"/>
            <a:ext cx="2160240" cy="1910107"/>
          </a:xfrm>
          <a:prstGeom prst="rect">
            <a:avLst/>
          </a:prstGeom>
          <a:ln w="228600" cap="sq" cmpd="thickThin">
            <a:solidFill>
              <a:srgbClr val="000000"/>
            </a:solidFill>
            <a:prstDash val="solid"/>
            <a:miter lim="800000"/>
          </a:ln>
          <a:effectLst>
            <a:innerShdw blurRad="76200">
              <a:srgbClr val="000000"/>
            </a:innerShdw>
          </a:effectLst>
        </p:spPr>
      </p:pic>
      <p:pic>
        <p:nvPicPr>
          <p:cNvPr id="11" name="Picture 10">
            <a:extLst>
              <a:ext uri="{FF2B5EF4-FFF2-40B4-BE49-F238E27FC236}">
                <a16:creationId xmlns:a16="http://schemas.microsoft.com/office/drawing/2014/main" id="{1795ECA5-6952-4456-967D-540B4E227E2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84640" y="4814263"/>
            <a:ext cx="2520280" cy="1948821"/>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965329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71EC8CA-D7D6-9B84-859D-7093750723B7}"/>
              </a:ext>
            </a:extLst>
          </p:cNvPr>
          <p:cNvSpPr>
            <a:spLocks noGrp="1"/>
          </p:cNvSpPr>
          <p:nvPr>
            <p:ph type="title"/>
          </p:nvPr>
        </p:nvSpPr>
        <p:spPr>
          <a:xfrm>
            <a:off x="524741" y="620392"/>
            <a:ext cx="3808268" cy="5504688"/>
          </a:xfrm>
        </p:spPr>
        <p:txBody>
          <a:bodyPr>
            <a:normAutofit/>
          </a:bodyPr>
          <a:lstStyle/>
          <a:p>
            <a:r>
              <a:rPr lang="en-CA" sz="6000">
                <a:solidFill>
                  <a:schemeClr val="bg1"/>
                </a:solidFill>
              </a:rPr>
              <a:t>Overview</a:t>
            </a:r>
          </a:p>
        </p:txBody>
      </p:sp>
      <p:graphicFrame>
        <p:nvGraphicFramePr>
          <p:cNvPr id="5" name="Content Placeholder 2">
            <a:extLst>
              <a:ext uri="{FF2B5EF4-FFF2-40B4-BE49-F238E27FC236}">
                <a16:creationId xmlns:a16="http://schemas.microsoft.com/office/drawing/2014/main" id="{72A75F34-914F-5581-9CA7-B42B71669A0C}"/>
              </a:ext>
            </a:extLst>
          </p:cNvPr>
          <p:cNvGraphicFramePr>
            <a:graphicFrameLocks noGrp="1"/>
          </p:cNvGraphicFramePr>
          <p:nvPr>
            <p:ph idx="1"/>
            <p:extLst>
              <p:ext uri="{D42A27DB-BD31-4B8C-83A1-F6EECF244321}">
                <p14:modId xmlns:p14="http://schemas.microsoft.com/office/powerpoint/2010/main" val="3213283535"/>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120283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14" name="Rectangle 2113">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464A027-06A1-E40D-44A9-3765168E0110}"/>
              </a:ext>
            </a:extLst>
          </p:cNvPr>
          <p:cNvSpPr>
            <a:spLocks noGrp="1"/>
          </p:cNvSpPr>
          <p:nvPr>
            <p:ph type="title"/>
          </p:nvPr>
        </p:nvSpPr>
        <p:spPr>
          <a:xfrm>
            <a:off x="838201" y="345810"/>
            <a:ext cx="5120561" cy="1325563"/>
          </a:xfrm>
        </p:spPr>
        <p:txBody>
          <a:bodyPr>
            <a:normAutofit/>
          </a:bodyPr>
          <a:lstStyle/>
          <a:p>
            <a:r>
              <a:rPr lang="en-CA" b="1"/>
              <a:t>Climate change and FHFs</a:t>
            </a:r>
          </a:p>
        </p:txBody>
      </p:sp>
      <p:sp>
        <p:nvSpPr>
          <p:cNvPr id="3" name="Content Placeholder 2">
            <a:extLst>
              <a:ext uri="{FF2B5EF4-FFF2-40B4-BE49-F238E27FC236}">
                <a16:creationId xmlns:a16="http://schemas.microsoft.com/office/drawing/2014/main" id="{E0544E60-0B91-A82E-2FF4-6ABB8BF8F24B}"/>
              </a:ext>
            </a:extLst>
          </p:cNvPr>
          <p:cNvSpPr>
            <a:spLocks noGrp="1"/>
          </p:cNvSpPr>
          <p:nvPr>
            <p:ph idx="1"/>
          </p:nvPr>
        </p:nvSpPr>
        <p:spPr>
          <a:xfrm>
            <a:off x="838201" y="1825625"/>
            <a:ext cx="5092194" cy="4351338"/>
          </a:xfrm>
        </p:spPr>
        <p:txBody>
          <a:bodyPr>
            <a:noAutofit/>
          </a:bodyPr>
          <a:lstStyle/>
          <a:p>
            <a:r>
              <a:rPr lang="en-CA" sz="1800" dirty="0"/>
              <a:t>Interaction of </a:t>
            </a:r>
            <a:r>
              <a:rPr lang="en-CA" sz="1800" b="1" dirty="0"/>
              <a:t>environment</a:t>
            </a:r>
            <a:r>
              <a:rPr lang="en-CA" sz="1800" dirty="0"/>
              <a:t> (weather conditions) – </a:t>
            </a:r>
            <a:r>
              <a:rPr lang="en-CA" sz="1800" b="1" dirty="0"/>
              <a:t>hosts</a:t>
            </a:r>
            <a:r>
              <a:rPr lang="en-CA" sz="1800" dirty="0"/>
              <a:t> – </a:t>
            </a:r>
            <a:r>
              <a:rPr lang="en-CA" sz="1800" b="1" dirty="0"/>
              <a:t>insects/ pathogens</a:t>
            </a:r>
          </a:p>
          <a:p>
            <a:r>
              <a:rPr lang="en-CA" sz="1800" dirty="0"/>
              <a:t>Cumulative effects cause damage/ mortality</a:t>
            </a:r>
          </a:p>
          <a:p>
            <a:r>
              <a:rPr lang="en-CA" sz="1800" dirty="0"/>
              <a:t>Climate change brings on;</a:t>
            </a:r>
          </a:p>
          <a:p>
            <a:pPr lvl="1"/>
            <a:r>
              <a:rPr lang="en-CA" sz="1800" b="1" dirty="0"/>
              <a:t>Drought</a:t>
            </a:r>
            <a:r>
              <a:rPr lang="en-CA" sz="1800" dirty="0"/>
              <a:t> (earlier insect flights; hosts easier to overcome, sublethal effects caused by secondaries)</a:t>
            </a:r>
          </a:p>
          <a:p>
            <a:pPr lvl="1"/>
            <a:r>
              <a:rPr lang="en-CA" sz="1800" b="1" dirty="0"/>
              <a:t>Heat domes </a:t>
            </a:r>
            <a:r>
              <a:rPr lang="en-CA" sz="1800" dirty="0"/>
              <a:t>(2021 new national record 49.6 degrees Lytton); </a:t>
            </a:r>
          </a:p>
          <a:p>
            <a:pPr lvl="1"/>
            <a:r>
              <a:rPr lang="en-CA" sz="1800" b="1" dirty="0"/>
              <a:t>Atmospheric rivers</a:t>
            </a:r>
          </a:p>
          <a:p>
            <a:pPr lvl="1"/>
            <a:r>
              <a:rPr lang="en-CA" sz="1800" b="1" dirty="0"/>
              <a:t>Cool wet springs </a:t>
            </a:r>
            <a:r>
              <a:rPr lang="en-CA" sz="1800" dirty="0"/>
              <a:t>(increases in pathogens, delayed insect development)</a:t>
            </a:r>
          </a:p>
          <a:p>
            <a:pPr lvl="1"/>
            <a:r>
              <a:rPr lang="en-CA" sz="1800" b="1" dirty="0"/>
              <a:t>Extreme winds </a:t>
            </a:r>
            <a:r>
              <a:rPr lang="en-CA" sz="1800" dirty="0"/>
              <a:t>(blowdown, increase in susceptible hosts)</a:t>
            </a:r>
          </a:p>
          <a:p>
            <a:pPr lvl="1"/>
            <a:r>
              <a:rPr lang="en-CA" sz="1800" b="1" dirty="0"/>
              <a:t>Early snow </a:t>
            </a:r>
            <a:r>
              <a:rPr lang="en-CA" sz="1800" dirty="0"/>
              <a:t>(snow snap, increase in host material)</a:t>
            </a:r>
          </a:p>
          <a:p>
            <a:pPr lvl="1"/>
            <a:r>
              <a:rPr lang="en-CA" sz="1800" b="1" dirty="0"/>
              <a:t>Fire</a:t>
            </a:r>
            <a:r>
              <a:rPr lang="en-CA" sz="1800" dirty="0"/>
              <a:t> (increase host material)</a:t>
            </a:r>
          </a:p>
        </p:txBody>
      </p:sp>
      <p:sp>
        <p:nvSpPr>
          <p:cNvPr id="2116" name="Oval 2115">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028" name="Picture 4" descr="See the source image">
            <a:extLst>
              <a:ext uri="{FF2B5EF4-FFF2-40B4-BE49-F238E27FC236}">
                <a16:creationId xmlns:a16="http://schemas.microsoft.com/office/drawing/2014/main" id="{31D82D0B-D7C8-2512-E8DB-56CB1394DE9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571" r="8518" b="3"/>
          <a:stretch/>
        </p:blipFill>
        <p:spPr bwMode="auto">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a:noFill/>
          <a:extLst>
            <a:ext uri="{909E8E84-426E-40DD-AFC4-6F175D3DCCD1}">
              <a14:hiddenFill xmlns:a14="http://schemas.microsoft.com/office/drawing/2010/main">
                <a:solidFill>
                  <a:srgbClr val="FFFFFF"/>
                </a:solidFill>
              </a14:hiddenFill>
            </a:ext>
          </a:extLst>
        </p:spPr>
      </p:pic>
      <p:sp>
        <p:nvSpPr>
          <p:cNvPr id="2118" name="Arc 2117">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26" name="Picture 2" descr="Heat dome': Warnings issued as potentially record-breaking temperatures  forecast in B.C. | Globalnews.ca">
            <a:extLst>
              <a:ext uri="{FF2B5EF4-FFF2-40B4-BE49-F238E27FC236}">
                <a16:creationId xmlns:a16="http://schemas.microsoft.com/office/drawing/2014/main" id="{35C353B1-A544-163E-BFB4-D23B17318B7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724" r="17045" b="-3"/>
          <a:stretch/>
        </p:blipFill>
        <p:spPr bwMode="auto">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60877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036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2" descr="Insects | Free Full-Text | The Impact of Climate Change on Agricultural Insect  Pests | HTML">
            <a:extLst>
              <a:ext uri="{FF2B5EF4-FFF2-40B4-BE49-F238E27FC236}">
                <a16:creationId xmlns:a16="http://schemas.microsoft.com/office/drawing/2014/main" id="{714F14C3-28A6-F56C-F3B3-224DDB9A9EA4}"/>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589"/>
          <a:stretch/>
        </p:blipFill>
        <p:spPr bwMode="auto">
          <a:xfrm>
            <a:off x="2233486" y="643467"/>
            <a:ext cx="7725027"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4305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23">
            <a:extLst>
              <a:ext uri="{FF2B5EF4-FFF2-40B4-BE49-F238E27FC236}">
                <a16:creationId xmlns:a16="http://schemas.microsoft.com/office/drawing/2014/main" id="{7301F447-EEF7-48F5-AF73-7566EE7F6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E8C65F0-6A20-422F-9D49-0440686D7AE8}"/>
              </a:ext>
            </a:extLst>
          </p:cNvPr>
          <p:cNvSpPr>
            <a:spLocks noGrp="1"/>
          </p:cNvSpPr>
          <p:nvPr>
            <p:ph type="title"/>
          </p:nvPr>
        </p:nvSpPr>
        <p:spPr>
          <a:xfrm>
            <a:off x="2154936" y="334644"/>
            <a:ext cx="7882128" cy="1076914"/>
          </a:xfrm>
        </p:spPr>
        <p:txBody>
          <a:bodyPr anchor="ctr">
            <a:normAutofit/>
          </a:bodyPr>
          <a:lstStyle/>
          <a:p>
            <a:r>
              <a:rPr lang="en-CA" sz="3500"/>
              <a:t>2022 KBR Bark Beetle Summaries</a:t>
            </a:r>
          </a:p>
        </p:txBody>
      </p:sp>
      <p:sp>
        <p:nvSpPr>
          <p:cNvPr id="42" name="Rectangle 25">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56079" y="0"/>
            <a:ext cx="7879842"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27">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54936" y="1512994"/>
            <a:ext cx="787984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44" name="Content Placeholder 2">
            <a:extLst>
              <a:ext uri="{FF2B5EF4-FFF2-40B4-BE49-F238E27FC236}">
                <a16:creationId xmlns:a16="http://schemas.microsoft.com/office/drawing/2014/main" id="{2F3FC7FA-CAC9-46C6-8C4D-C17ED500A8F8}"/>
              </a:ext>
            </a:extLst>
          </p:cNvPr>
          <p:cNvGraphicFramePr>
            <a:graphicFrameLocks noGrp="1"/>
          </p:cNvGraphicFramePr>
          <p:nvPr>
            <p:ph idx="1"/>
          </p:nvPr>
        </p:nvGraphicFramePr>
        <p:xfrm>
          <a:off x="2152650" y="1737360"/>
          <a:ext cx="7879842" cy="45354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90789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301F447-EEF7-48F5-AF73-7566EE7F6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0382CFB-BA18-ED79-C863-3D909681D053}"/>
              </a:ext>
            </a:extLst>
          </p:cNvPr>
          <p:cNvSpPr>
            <a:spLocks noGrp="1"/>
          </p:cNvSpPr>
          <p:nvPr>
            <p:ph type="title"/>
          </p:nvPr>
        </p:nvSpPr>
        <p:spPr>
          <a:xfrm>
            <a:off x="841248" y="334644"/>
            <a:ext cx="10509504" cy="1076914"/>
          </a:xfrm>
        </p:spPr>
        <p:txBody>
          <a:bodyPr anchor="ctr">
            <a:normAutofit/>
          </a:bodyPr>
          <a:lstStyle/>
          <a:p>
            <a:r>
              <a:rPr lang="en-CA" sz="4000" dirty="0"/>
              <a:t>Mountain pine beetle (IBM) 2010-2022 by TSA</a:t>
            </a:r>
          </a:p>
        </p:txBody>
      </p:sp>
      <p:sp>
        <p:nvSpPr>
          <p:cNvPr id="12" name="Rectangle 11">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51299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7" name="Content Placeholder 3">
            <a:extLst>
              <a:ext uri="{FF2B5EF4-FFF2-40B4-BE49-F238E27FC236}">
                <a16:creationId xmlns:a16="http://schemas.microsoft.com/office/drawing/2014/main" id="{6C4715C0-3DD0-CA6F-38D5-85A4F2CC3863}"/>
              </a:ext>
            </a:extLst>
          </p:cNvPr>
          <p:cNvGraphicFramePr>
            <a:graphicFrameLocks noGrp="1"/>
          </p:cNvGraphicFramePr>
          <p:nvPr>
            <p:ph idx="1"/>
            <p:extLst>
              <p:ext uri="{D42A27DB-BD31-4B8C-83A1-F6EECF244321}">
                <p14:modId xmlns:p14="http://schemas.microsoft.com/office/powerpoint/2010/main" val="3584516902"/>
              </p:ext>
            </p:extLst>
          </p:nvPr>
        </p:nvGraphicFramePr>
        <p:xfrm>
          <a:off x="838200" y="1737360"/>
          <a:ext cx="10506456" cy="45354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51157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301F447-EEF7-48F5-AF73-7566EE7F6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5A826C9-B177-421B-470D-E5470DB4306D}"/>
              </a:ext>
            </a:extLst>
          </p:cNvPr>
          <p:cNvSpPr>
            <a:spLocks noGrp="1"/>
          </p:cNvSpPr>
          <p:nvPr>
            <p:ph type="title"/>
          </p:nvPr>
        </p:nvSpPr>
        <p:spPr>
          <a:xfrm>
            <a:off x="841248" y="334644"/>
            <a:ext cx="10509504" cy="1076914"/>
          </a:xfrm>
        </p:spPr>
        <p:txBody>
          <a:bodyPr anchor="ctr">
            <a:normAutofit/>
          </a:bodyPr>
          <a:lstStyle/>
          <a:p>
            <a:r>
              <a:rPr lang="en-CA" sz="4000" dirty="0"/>
              <a:t>Douglas-fir beetle (IBD) 2010-2022 by TSA</a:t>
            </a:r>
          </a:p>
        </p:txBody>
      </p:sp>
      <p:sp>
        <p:nvSpPr>
          <p:cNvPr id="12" name="Rectangle 11">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51299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7" name="Content Placeholder 3">
            <a:extLst>
              <a:ext uri="{FF2B5EF4-FFF2-40B4-BE49-F238E27FC236}">
                <a16:creationId xmlns:a16="http://schemas.microsoft.com/office/drawing/2014/main" id="{762445D0-0114-28AF-5BE5-100E6DC5CBA5}"/>
              </a:ext>
            </a:extLst>
          </p:cNvPr>
          <p:cNvGraphicFramePr>
            <a:graphicFrameLocks noGrp="1"/>
          </p:cNvGraphicFramePr>
          <p:nvPr>
            <p:ph idx="1"/>
          </p:nvPr>
        </p:nvGraphicFramePr>
        <p:xfrm>
          <a:off x="838200" y="1737360"/>
          <a:ext cx="10506456" cy="4535424"/>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3B72DC14-5369-8E80-AD01-A51A9F309B1B}"/>
              </a:ext>
            </a:extLst>
          </p:cNvPr>
          <p:cNvSpPr txBox="1"/>
          <p:nvPr/>
        </p:nvSpPr>
        <p:spPr>
          <a:xfrm>
            <a:off x="5597509" y="1110604"/>
            <a:ext cx="5898987"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400" b="0" i="0" u="none" strike="noStrike" kern="1200" cap="none" spc="0" normalizeH="0" baseline="0" noProof="0" dirty="0">
                <a:ln>
                  <a:noFill/>
                </a:ln>
                <a:solidFill>
                  <a:prstClr val="black"/>
                </a:solidFill>
                <a:effectLst/>
                <a:uLnTx/>
                <a:uFillTx/>
                <a:latin typeface="Calibri" panose="020F0502020204030204"/>
                <a:ea typeface="+mn-ea"/>
                <a:cs typeface="+mn-cs"/>
              </a:rPr>
              <a:t>Cranbrook TSA largest      increase by 3,748 ha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Boundary TSA 2</a:t>
            </a:r>
            <a:r>
              <a:rPr kumimoji="0" lang="en-CA" sz="2400" b="0" i="0" u="none" strike="noStrike" kern="1200" cap="none" spc="0" normalizeH="0" baseline="30000" noProof="0" dirty="0">
                <a:ln>
                  <a:noFill/>
                </a:ln>
                <a:solidFill>
                  <a:prstClr val="black"/>
                </a:solidFill>
                <a:effectLst/>
                <a:highlight>
                  <a:srgbClr val="FFFF00"/>
                </a:highlight>
                <a:uLnTx/>
                <a:uFillTx/>
                <a:latin typeface="Calibri" panose="020F0502020204030204"/>
                <a:ea typeface="+mn-ea"/>
                <a:cs typeface="+mn-cs"/>
              </a:rPr>
              <a:t>nd</a:t>
            </a:r>
            <a:r>
              <a:rPr kumimoji="0" lang="en-CA" sz="2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 largest increase by 1,456 ha</a:t>
            </a:r>
          </a:p>
        </p:txBody>
      </p:sp>
      <p:pic>
        <p:nvPicPr>
          <p:cNvPr id="8" name="Picture 7" descr="A picture containing mountain, sky, outdoor, traveling&#10;&#10;Description automatically generated">
            <a:extLst>
              <a:ext uri="{FF2B5EF4-FFF2-40B4-BE49-F238E27FC236}">
                <a16:creationId xmlns:a16="http://schemas.microsoft.com/office/drawing/2014/main" id="{7101A266-A08E-F269-9345-0F4A630F5327}"/>
              </a:ext>
            </a:extLst>
          </p:cNvPr>
          <p:cNvPicPr>
            <a:picLocks noChangeAspect="1"/>
          </p:cNvPicPr>
          <p:nvPr/>
        </p:nvPicPr>
        <p:blipFill rotWithShape="1">
          <a:blip r:embed="rId3">
            <a:extLst>
              <a:ext uri="{28A0092B-C50C-407E-A947-70E740481C1C}">
                <a14:useLocalDpi xmlns:a14="http://schemas.microsoft.com/office/drawing/2010/main" val="0"/>
              </a:ext>
            </a:extLst>
          </a:blip>
          <a:srcRect l="12837" t="1190" r="35710" b="14530"/>
          <a:stretch/>
        </p:blipFill>
        <p:spPr>
          <a:xfrm>
            <a:off x="2522483" y="1333509"/>
            <a:ext cx="2839103" cy="3487922"/>
          </a:xfrm>
          <a:prstGeom prst="rect">
            <a:avLst/>
          </a:prstGeom>
        </p:spPr>
      </p:pic>
    </p:spTree>
    <p:extLst>
      <p:ext uri="{BB962C8B-B14F-4D97-AF65-F5344CB8AC3E}">
        <p14:creationId xmlns:p14="http://schemas.microsoft.com/office/powerpoint/2010/main" val="19279021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5" name="Group 24">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26"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7"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28"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29"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30"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31"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id="{838FDE71-7DE8-4C1C-BDFE-0F4DF35DD03C}"/>
              </a:ext>
            </a:extLst>
          </p:cNvPr>
          <p:cNvSpPr>
            <a:spLocks noGrp="1"/>
          </p:cNvSpPr>
          <p:nvPr>
            <p:ph type="title"/>
          </p:nvPr>
        </p:nvSpPr>
        <p:spPr>
          <a:xfrm>
            <a:off x="535020" y="685800"/>
            <a:ext cx="2780271" cy="5105400"/>
          </a:xfrm>
        </p:spPr>
        <p:txBody>
          <a:bodyPr vert="horz" lIns="91440" tIns="45720" rIns="91440" bIns="45720" rtlCol="0" anchor="ctr">
            <a:normAutofit/>
          </a:bodyPr>
          <a:lstStyle/>
          <a:p>
            <a:pPr defTabSz="914400"/>
            <a:r>
              <a:rPr lang="en-US" sz="4000" kern="1200" dirty="0">
                <a:solidFill>
                  <a:srgbClr val="FFFFFF"/>
                </a:solidFill>
                <a:latin typeface="+mj-lt"/>
                <a:ea typeface="+mj-ea"/>
                <a:cs typeface="+mj-cs"/>
              </a:rPr>
              <a:t>Douglas-fir beetle in Boundary 2010-2022</a:t>
            </a:r>
          </a:p>
        </p:txBody>
      </p:sp>
      <p:sp>
        <p:nvSpPr>
          <p:cNvPr id="3" name="TextBox 2">
            <a:extLst>
              <a:ext uri="{FF2B5EF4-FFF2-40B4-BE49-F238E27FC236}">
                <a16:creationId xmlns:a16="http://schemas.microsoft.com/office/drawing/2014/main" id="{AD9D4D67-1401-4795-8BF5-B4FE10B095C6}"/>
              </a:ext>
            </a:extLst>
          </p:cNvPr>
          <p:cNvSpPr txBox="1"/>
          <p:nvPr/>
        </p:nvSpPr>
        <p:spPr>
          <a:xfrm>
            <a:off x="261885" y="6246167"/>
            <a:ext cx="3612207" cy="461665"/>
          </a:xfrm>
          <a:prstGeom prst="rect">
            <a:avLst/>
          </a:prstGeom>
          <a:noFill/>
        </p:spPr>
        <p:txBody>
          <a:bodyPr wrap="none" rtlCol="0">
            <a:spAutoFit/>
          </a:bodyPr>
          <a:lstStyle/>
          <a:p>
            <a:pPr>
              <a:spcAft>
                <a:spcPts val="600"/>
              </a:spcAft>
            </a:pPr>
            <a:r>
              <a:rPr lang="en-CA" sz="2400" dirty="0">
                <a:solidFill>
                  <a:schemeClr val="bg1"/>
                </a:solidFill>
              </a:rPr>
              <a:t>Blowdown event June 2018</a:t>
            </a:r>
            <a:endParaRPr lang="en-CA" sz="2400">
              <a:solidFill>
                <a:schemeClr val="bg1"/>
              </a:solidFill>
            </a:endParaRPr>
          </a:p>
        </p:txBody>
      </p:sp>
      <p:graphicFrame>
        <p:nvGraphicFramePr>
          <p:cNvPr id="20" name="Content Placeholder 6">
            <a:extLst>
              <a:ext uri="{FF2B5EF4-FFF2-40B4-BE49-F238E27FC236}">
                <a16:creationId xmlns:a16="http://schemas.microsoft.com/office/drawing/2014/main" id="{A1F392D2-C6BD-D506-7A06-98AF74814EA9}"/>
              </a:ext>
            </a:extLst>
          </p:cNvPr>
          <p:cNvGraphicFramePr>
            <a:graphicFrameLocks noGrp="1"/>
          </p:cNvGraphicFramePr>
          <p:nvPr>
            <p:ph idx="1"/>
            <p:extLst>
              <p:ext uri="{D42A27DB-BD31-4B8C-83A1-F6EECF244321}">
                <p14:modId xmlns:p14="http://schemas.microsoft.com/office/powerpoint/2010/main" val="2708791232"/>
              </p:ext>
            </p:extLst>
          </p:nvPr>
        </p:nvGraphicFramePr>
        <p:xfrm>
          <a:off x="5010150" y="685800"/>
          <a:ext cx="6492875" cy="5105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398487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C8BC38E-2574-423E-A982-941CE2B36E37}"/>
              </a:ext>
            </a:extLst>
          </p:cNvPr>
          <p:cNvSpPr>
            <a:spLocks noGrp="1"/>
          </p:cNvSpPr>
          <p:nvPr>
            <p:ph type="title"/>
          </p:nvPr>
        </p:nvSpPr>
        <p:spPr>
          <a:xfrm>
            <a:off x="863029" y="1012004"/>
            <a:ext cx="3416158" cy="4795408"/>
          </a:xfrm>
        </p:spPr>
        <p:txBody>
          <a:bodyPr>
            <a:normAutofit/>
          </a:bodyPr>
          <a:lstStyle/>
          <a:p>
            <a:r>
              <a:rPr lang="en-CA">
                <a:solidFill>
                  <a:srgbClr val="FFFFFF"/>
                </a:solidFill>
              </a:rPr>
              <a:t>Management Techniques for Douglas-fir beetle</a:t>
            </a:r>
          </a:p>
        </p:txBody>
      </p:sp>
      <p:graphicFrame>
        <p:nvGraphicFramePr>
          <p:cNvPr id="5" name="Content Placeholder 2">
            <a:extLst>
              <a:ext uri="{FF2B5EF4-FFF2-40B4-BE49-F238E27FC236}">
                <a16:creationId xmlns:a16="http://schemas.microsoft.com/office/drawing/2014/main" id="{8F51069B-C534-4ACF-915C-1D3EF6E172DE}"/>
              </a:ext>
            </a:extLst>
          </p:cNvPr>
          <p:cNvGraphicFramePr>
            <a:graphicFrameLocks noGrp="1"/>
          </p:cNvGraphicFramePr>
          <p:nvPr>
            <p:ph idx="1"/>
            <p:extLst>
              <p:ext uri="{D42A27DB-BD31-4B8C-83A1-F6EECF244321}">
                <p14:modId xmlns:p14="http://schemas.microsoft.com/office/powerpoint/2010/main" val="2138586098"/>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12987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EC7CA90-EF45-3EB1-FF97-D319B2E4CBFF}"/>
              </a:ext>
            </a:extLst>
          </p:cNvPr>
          <p:cNvPicPr>
            <a:picLocks noChangeAspect="1"/>
          </p:cNvPicPr>
          <p:nvPr/>
        </p:nvPicPr>
        <p:blipFill>
          <a:blip r:embed="rId3"/>
          <a:stretch>
            <a:fillRect/>
          </a:stretch>
        </p:blipFill>
        <p:spPr>
          <a:xfrm>
            <a:off x="6778001" y="1378560"/>
            <a:ext cx="5180587" cy="5157664"/>
          </a:xfrm>
          <a:prstGeom prst="rect">
            <a:avLst/>
          </a:prstGeom>
          <a:ln>
            <a:noFill/>
          </a:ln>
          <a:effectLst>
            <a:outerShdw blurRad="190500" algn="tl" rotWithShape="0">
              <a:srgbClr val="000000">
                <a:alpha val="70000"/>
              </a:srgbClr>
            </a:outerShdw>
          </a:effectLst>
        </p:spPr>
      </p:pic>
      <p:sp>
        <p:nvSpPr>
          <p:cNvPr id="5" name="TextBox 4">
            <a:extLst>
              <a:ext uri="{FF2B5EF4-FFF2-40B4-BE49-F238E27FC236}">
                <a16:creationId xmlns:a16="http://schemas.microsoft.com/office/drawing/2014/main" id="{132E7BD4-A03C-4C0D-A202-D8D5FE3F145D}"/>
              </a:ext>
            </a:extLst>
          </p:cNvPr>
          <p:cNvSpPr txBox="1"/>
          <p:nvPr/>
        </p:nvSpPr>
        <p:spPr>
          <a:xfrm>
            <a:off x="326880" y="1519673"/>
            <a:ext cx="7026419" cy="4708981"/>
          </a:xfrm>
          <a:prstGeom prst="rect">
            <a:avLst/>
          </a:prstGeom>
          <a:noFill/>
        </p:spPr>
        <p:txBody>
          <a:bodyPr wrap="square">
            <a:spAutoFit/>
          </a:bodyPr>
          <a:lstStyle/>
          <a:p>
            <a:pPr marL="444500" lvl="1" indent="-444500">
              <a:buSzPct val="80000"/>
              <a:buFont typeface="Wingdings" panose="05000000000000000000" pitchFamily="2" charset="2"/>
              <a:buChar char="q"/>
            </a:pPr>
            <a:r>
              <a:rPr lang="en-US" sz="3200" dirty="0">
                <a:ea typeface="Calibri" panose="020F0502020204030204" pitchFamily="34" charset="0"/>
                <a:cs typeface="Times New Roman" panose="02020603050405020304" pitchFamily="18" charset="0"/>
              </a:rPr>
              <a:t>Timber supply</a:t>
            </a:r>
          </a:p>
          <a:p>
            <a:pPr marL="914400" lvl="1" indent="-457200">
              <a:buBlip>
                <a:blip r:embed="rId4"/>
              </a:buBlip>
            </a:pPr>
            <a:r>
              <a:rPr lang="en-US" sz="2800" dirty="0">
                <a:effectLst/>
                <a:ea typeface="Calibri" panose="020F0502020204030204" pitchFamily="34" charset="0"/>
                <a:cs typeface="Times New Roman" panose="02020603050405020304" pitchFamily="18" charset="0"/>
              </a:rPr>
              <a:t>Provincially: minor component</a:t>
            </a:r>
          </a:p>
          <a:p>
            <a:pPr marL="914400" lvl="1" indent="-457200">
              <a:buBlip>
                <a:blip r:embed="rId4"/>
              </a:buBlip>
            </a:pPr>
            <a:r>
              <a:rPr lang="en-US" sz="2800" dirty="0">
                <a:effectLst/>
                <a:ea typeface="Calibri" panose="020F0502020204030204" pitchFamily="34" charset="0"/>
                <a:cs typeface="Times New Roman" panose="02020603050405020304" pitchFamily="18" charset="0"/>
              </a:rPr>
              <a:t>North Area: increasingly significant</a:t>
            </a:r>
          </a:p>
          <a:p>
            <a:pPr marL="444500" lvl="1" indent="-444500">
              <a:buSzPct val="80000"/>
              <a:buFont typeface="Wingdings" panose="05000000000000000000" pitchFamily="2" charset="2"/>
              <a:buChar char="q"/>
            </a:pPr>
            <a:r>
              <a:rPr lang="en-US" sz="3200" dirty="0">
                <a:ea typeface="Calibri" panose="020F0502020204030204" pitchFamily="34" charset="0"/>
                <a:cs typeface="Times New Roman" panose="02020603050405020304" pitchFamily="18" charset="0"/>
              </a:rPr>
              <a:t>Habitat &amp; ecological maintenance</a:t>
            </a:r>
          </a:p>
          <a:p>
            <a:pPr marL="901700" lvl="1" indent="-450850">
              <a:buSzPct val="100000"/>
              <a:buBlip>
                <a:blip r:embed="rId4"/>
              </a:buBlip>
            </a:pPr>
            <a:r>
              <a:rPr lang="en-US" sz="2800" dirty="0">
                <a:ea typeface="Calibri" panose="020F0502020204030204" pitchFamily="34" charset="0"/>
                <a:cs typeface="Times New Roman" panose="02020603050405020304" pitchFamily="18" charset="0"/>
              </a:rPr>
              <a:t>Threatened / endangered species,</a:t>
            </a:r>
          </a:p>
          <a:p>
            <a:pPr marL="450850" lvl="1">
              <a:buSzPct val="100000"/>
            </a:pPr>
            <a:r>
              <a:rPr lang="en-US" sz="2800" dirty="0">
                <a:ea typeface="Calibri" panose="020F0502020204030204" pitchFamily="34" charset="0"/>
                <a:cs typeface="Times New Roman" panose="02020603050405020304" pitchFamily="18" charset="0"/>
              </a:rPr>
              <a:t>      e</a:t>
            </a:r>
            <a:r>
              <a:rPr lang="en-US" sz="2800" i="1" dirty="0">
                <a:ea typeface="Calibri" panose="020F0502020204030204" pitchFamily="34" charset="0"/>
                <a:cs typeface="Times New Roman" panose="02020603050405020304" pitchFamily="18" charset="0"/>
              </a:rPr>
              <a:t>.g.</a:t>
            </a:r>
            <a:r>
              <a:rPr lang="en-US" sz="2800" dirty="0">
                <a:ea typeface="Calibri" panose="020F0502020204030204" pitchFamily="34" charset="0"/>
                <a:cs typeface="Times New Roman" panose="02020603050405020304" pitchFamily="18" charset="0"/>
              </a:rPr>
              <a:t> ungulates, fish, birds, plants</a:t>
            </a:r>
          </a:p>
          <a:p>
            <a:pPr marL="901700" lvl="1" indent="-450850">
              <a:buSzPct val="100000"/>
              <a:buBlip>
                <a:blip r:embed="rId4"/>
              </a:buBlip>
            </a:pPr>
            <a:r>
              <a:rPr lang="en-US" sz="2800" dirty="0">
                <a:ea typeface="Calibri" panose="020F0502020204030204" pitchFamily="34" charset="0"/>
                <a:cs typeface="Times New Roman" panose="02020603050405020304" pitchFamily="18" charset="0"/>
              </a:rPr>
              <a:t>Hydrology</a:t>
            </a:r>
          </a:p>
          <a:p>
            <a:pPr marL="444500" lvl="1" indent="-444500">
              <a:buSzPct val="80000"/>
              <a:buFont typeface="Wingdings" panose="05000000000000000000" pitchFamily="2" charset="2"/>
              <a:buChar char="q"/>
            </a:pPr>
            <a:r>
              <a:rPr lang="en-US" sz="3200" dirty="0">
                <a:effectLst/>
                <a:ea typeface="Calibri" panose="020F0502020204030204" pitchFamily="34" charset="0"/>
                <a:cs typeface="Times New Roman" panose="02020603050405020304" pitchFamily="18" charset="0"/>
              </a:rPr>
              <a:t>First Nations reconciliation</a:t>
            </a:r>
            <a:r>
              <a:rPr lang="en-US" sz="3200" dirty="0">
                <a:ea typeface="Calibri" panose="020F0502020204030204" pitchFamily="34" charset="0"/>
                <a:cs typeface="Times New Roman" panose="02020603050405020304" pitchFamily="18" charset="0"/>
              </a:rPr>
              <a:t> </a:t>
            </a:r>
          </a:p>
          <a:p>
            <a:pPr marL="444500" lvl="1" indent="-444500">
              <a:buSzPct val="80000"/>
              <a:buFont typeface="Wingdings" panose="05000000000000000000" pitchFamily="2" charset="2"/>
              <a:buChar char="q"/>
            </a:pPr>
            <a:r>
              <a:rPr lang="en-US" sz="3200" dirty="0">
                <a:ea typeface="Calibri" panose="020F0502020204030204" pitchFamily="34" charset="0"/>
                <a:cs typeface="Times New Roman" panose="02020603050405020304" pitchFamily="18" charset="0"/>
              </a:rPr>
              <a:t>Land use planning </a:t>
            </a:r>
            <a:endParaRPr lang="en-US" sz="2800" dirty="0">
              <a:ea typeface="Calibri" panose="020F0502020204030204" pitchFamily="34" charset="0"/>
              <a:cs typeface="Times New Roman" panose="02020603050405020304" pitchFamily="18" charset="0"/>
            </a:endParaRPr>
          </a:p>
          <a:p>
            <a:pPr marL="444500" lvl="1" indent="-444500">
              <a:buSzPct val="80000"/>
              <a:buFont typeface="Wingdings" panose="05000000000000000000" pitchFamily="2" charset="2"/>
              <a:buChar char="q"/>
            </a:pPr>
            <a:r>
              <a:rPr lang="en-US" sz="3200" dirty="0">
                <a:effectLst/>
                <a:ea typeface="Calibri" panose="020F0502020204030204" pitchFamily="34" charset="0"/>
                <a:cs typeface="Times New Roman" panose="02020603050405020304" pitchFamily="18" charset="0"/>
              </a:rPr>
              <a:t>Invasive species management </a:t>
            </a:r>
          </a:p>
        </p:txBody>
      </p:sp>
      <p:sp>
        <p:nvSpPr>
          <p:cNvPr id="7" name="TextBox 6">
            <a:extLst>
              <a:ext uri="{FF2B5EF4-FFF2-40B4-BE49-F238E27FC236}">
                <a16:creationId xmlns:a16="http://schemas.microsoft.com/office/drawing/2014/main" id="{F9F9F08F-7A81-4D60-BAF7-9D76A21F012E}"/>
              </a:ext>
            </a:extLst>
          </p:cNvPr>
          <p:cNvSpPr txBox="1"/>
          <p:nvPr/>
        </p:nvSpPr>
        <p:spPr>
          <a:xfrm>
            <a:off x="3048000" y="268567"/>
            <a:ext cx="6096000" cy="769441"/>
          </a:xfrm>
          <a:prstGeom prst="rect">
            <a:avLst/>
          </a:prstGeom>
          <a:noFill/>
        </p:spPr>
        <p:txBody>
          <a:bodyPr wrap="square">
            <a:spAutoFit/>
          </a:bodyPr>
          <a:lstStyle/>
          <a:p>
            <a:pPr algn="ctr"/>
            <a:r>
              <a:rPr lang="en-CA" sz="4400" dirty="0">
                <a:solidFill>
                  <a:srgbClr val="C00000"/>
                </a:solidFill>
                <a:effectLst/>
                <a:latin typeface="Calibri" panose="020F0502020204030204" pitchFamily="34" charset="0"/>
                <a:ea typeface="Calibri" panose="020F0502020204030204" pitchFamily="34" charset="0"/>
              </a:rPr>
              <a:t>S</a:t>
            </a:r>
            <a:r>
              <a:rPr lang="en-CA" sz="4000" dirty="0">
                <a:solidFill>
                  <a:srgbClr val="C00000"/>
                </a:solidFill>
                <a:effectLst/>
                <a:latin typeface="Calibri" panose="020F0502020204030204" pitchFamily="34" charset="0"/>
                <a:ea typeface="Calibri" panose="020F0502020204030204" pitchFamily="34" charset="0"/>
              </a:rPr>
              <a:t>UBALPINE</a:t>
            </a:r>
            <a:r>
              <a:rPr lang="en-CA" sz="4400" dirty="0">
                <a:solidFill>
                  <a:srgbClr val="C00000"/>
                </a:solidFill>
                <a:effectLst/>
                <a:latin typeface="Calibri" panose="020F0502020204030204" pitchFamily="34" charset="0"/>
                <a:ea typeface="Calibri" panose="020F0502020204030204" pitchFamily="34" charset="0"/>
              </a:rPr>
              <a:t> F</a:t>
            </a:r>
            <a:r>
              <a:rPr lang="en-CA" sz="4000" dirty="0">
                <a:solidFill>
                  <a:srgbClr val="C00000"/>
                </a:solidFill>
                <a:effectLst/>
                <a:latin typeface="Calibri" panose="020F0502020204030204" pitchFamily="34" charset="0"/>
                <a:ea typeface="Calibri" panose="020F0502020204030204" pitchFamily="34" charset="0"/>
              </a:rPr>
              <a:t>IR IN </a:t>
            </a:r>
            <a:r>
              <a:rPr lang="en-CA" sz="4400" dirty="0">
                <a:solidFill>
                  <a:srgbClr val="C00000"/>
                </a:solidFill>
                <a:effectLst/>
                <a:latin typeface="Calibri" panose="020F0502020204030204" pitchFamily="34" charset="0"/>
                <a:ea typeface="Calibri" panose="020F0502020204030204" pitchFamily="34" charset="0"/>
              </a:rPr>
              <a:t>BC</a:t>
            </a:r>
            <a:endParaRPr lang="en-US" sz="4400" dirty="0">
              <a:solidFill>
                <a:srgbClr val="C00000"/>
              </a:solidFill>
            </a:endParaRPr>
          </a:p>
        </p:txBody>
      </p:sp>
    </p:spTree>
    <p:extLst>
      <p:ext uri="{BB962C8B-B14F-4D97-AF65-F5344CB8AC3E}">
        <p14:creationId xmlns:p14="http://schemas.microsoft.com/office/powerpoint/2010/main" val="31492720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0" name="Picture 26" descr="Spider Web Tattoo Drawing Design PNG, Clipart, Abziehtattoo, Black And  White, Circle, Drawing, Flowering Plant Free">
            <a:extLst>
              <a:ext uri="{FF2B5EF4-FFF2-40B4-BE49-F238E27FC236}">
                <a16:creationId xmlns:a16="http://schemas.microsoft.com/office/drawing/2014/main" id="{7D3D4DF0-EB38-C89F-34AA-490F5B4FF585}"/>
              </a:ext>
            </a:extLst>
          </p:cNvPr>
          <p:cNvPicPr>
            <a:picLocks noChangeAspect="1" noChangeArrowheads="1"/>
          </p:cNvPicPr>
          <p:nvPr/>
        </p:nvPicPr>
        <p:blipFill rotWithShape="1">
          <a:blip r:embed="rId3">
            <a:alphaModFix amt="20000"/>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5300"/>
                    </a14:imgEffect>
                  </a14:imgLayer>
                </a14:imgProps>
              </a:ext>
              <a:ext uri="{28A0092B-C50C-407E-A947-70E740481C1C}">
                <a14:useLocalDpi xmlns:a14="http://schemas.microsoft.com/office/drawing/2010/main" val="0"/>
              </a:ext>
            </a:extLst>
          </a:blip>
          <a:srcRect l="25055" r="25329"/>
          <a:stretch/>
        </p:blipFill>
        <p:spPr bwMode="auto">
          <a:xfrm rot="15998207">
            <a:off x="3193293" y="-138042"/>
            <a:ext cx="6053344" cy="772459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52ECA46-9218-4C0D-B802-61D3B7282317}"/>
              </a:ext>
            </a:extLst>
          </p:cNvPr>
          <p:cNvSpPr txBox="1"/>
          <p:nvPr/>
        </p:nvSpPr>
        <p:spPr>
          <a:xfrm>
            <a:off x="4242674" y="922394"/>
            <a:ext cx="3706652"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4000" b="0" i="0" u="none" strike="noStrike" kern="1200" cap="none" spc="0" normalizeH="0" baseline="0" noProof="0" dirty="0">
                <a:ln>
                  <a:noFill/>
                </a:ln>
                <a:solidFill>
                  <a:prstClr val="black"/>
                </a:solidFill>
                <a:effectLst/>
                <a:uLnTx/>
                <a:uFillTx/>
                <a:latin typeface="Calibri" panose="020F0502020204030204"/>
                <a:ea typeface="+mn-ea"/>
                <a:cs typeface="+mn-cs"/>
              </a:rPr>
              <a:t>Who are we?</a:t>
            </a:r>
          </a:p>
        </p:txBody>
      </p:sp>
      <p:pic>
        <p:nvPicPr>
          <p:cNvPr id="3" name="Picture 2">
            <a:extLst>
              <a:ext uri="{FF2B5EF4-FFF2-40B4-BE49-F238E27FC236}">
                <a16:creationId xmlns:a16="http://schemas.microsoft.com/office/drawing/2014/main" id="{F5866A9E-1044-41D9-8F01-A95E4D29AC02}"/>
              </a:ext>
            </a:extLst>
          </p:cNvPr>
          <p:cNvPicPr>
            <a:picLocks noChangeAspect="1"/>
          </p:cNvPicPr>
          <p:nvPr/>
        </p:nvPicPr>
        <p:blipFill rotWithShape="1">
          <a:blip r:embed="rId5"/>
          <a:srcRect l="30266" t="2581" r="29959" b="2581"/>
          <a:stretch/>
        </p:blipFill>
        <p:spPr>
          <a:xfrm>
            <a:off x="6823873" y="4709685"/>
            <a:ext cx="1534956" cy="1914133"/>
          </a:xfrm>
          <a:prstGeom prst="rect">
            <a:avLst/>
          </a:prstGeom>
        </p:spPr>
      </p:pic>
      <p:pic>
        <p:nvPicPr>
          <p:cNvPr id="11" name="Picture 10">
            <a:extLst>
              <a:ext uri="{FF2B5EF4-FFF2-40B4-BE49-F238E27FC236}">
                <a16:creationId xmlns:a16="http://schemas.microsoft.com/office/drawing/2014/main" id="{F2E333C1-F3BE-4570-9340-2C09BDC54A49}"/>
              </a:ext>
            </a:extLst>
          </p:cNvPr>
          <p:cNvPicPr>
            <a:picLocks noChangeAspect="1"/>
          </p:cNvPicPr>
          <p:nvPr/>
        </p:nvPicPr>
        <p:blipFill>
          <a:blip r:embed="rId6"/>
          <a:stretch>
            <a:fillRect/>
          </a:stretch>
        </p:blipFill>
        <p:spPr>
          <a:xfrm>
            <a:off x="9212113" y="2929948"/>
            <a:ext cx="1779737" cy="1779737"/>
          </a:xfrm>
          <a:prstGeom prst="rect">
            <a:avLst/>
          </a:prstGeom>
        </p:spPr>
      </p:pic>
      <p:sp>
        <p:nvSpPr>
          <p:cNvPr id="15" name="TextBox 14">
            <a:extLst>
              <a:ext uri="{FF2B5EF4-FFF2-40B4-BE49-F238E27FC236}">
                <a16:creationId xmlns:a16="http://schemas.microsoft.com/office/drawing/2014/main" id="{64657399-9DEA-42D9-8E05-50675DB19CEA}"/>
              </a:ext>
            </a:extLst>
          </p:cNvPr>
          <p:cNvSpPr txBox="1"/>
          <p:nvPr/>
        </p:nvSpPr>
        <p:spPr>
          <a:xfrm>
            <a:off x="2628900" y="164304"/>
            <a:ext cx="6934200" cy="942071"/>
          </a:xfrm>
          <a:prstGeom prst="rect">
            <a:avLst/>
          </a:prstGeom>
        </p:spPr>
        <p:txBody>
          <a:bodyPr vert="horz" lIns="91440" tIns="45720" rIns="91440" bIns="45720" rtlCol="0" anchor="ctr">
            <a:normAutofit fontScale="92500"/>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400" b="0" i="1" u="none" strike="noStrike" kern="1200" cap="none" spc="0" normalizeH="0" baseline="0" noProof="0" dirty="0">
                <a:ln>
                  <a:noFill/>
                </a:ln>
                <a:solidFill>
                  <a:srgbClr val="C00000"/>
                </a:solidFill>
                <a:effectLst/>
                <a:uLnTx/>
                <a:uFillTx/>
                <a:latin typeface="Calibri" panose="020F0502020204030204"/>
                <a:ea typeface="+mn-ea"/>
                <a:cs typeface="+mn-cs"/>
              </a:rPr>
              <a:t>Bl (A. </a:t>
            </a:r>
            <a:r>
              <a:rPr kumimoji="0" lang="en-US" sz="4400" b="0" i="1" u="none" strike="noStrike" kern="1200" cap="none" spc="0" normalizeH="0" baseline="0" noProof="0" dirty="0" err="1">
                <a:ln>
                  <a:noFill/>
                </a:ln>
                <a:solidFill>
                  <a:srgbClr val="C00000"/>
                </a:solidFill>
                <a:effectLst/>
                <a:uLnTx/>
                <a:uFillTx/>
                <a:latin typeface="Calibri" panose="020F0502020204030204"/>
                <a:ea typeface="+mn-ea"/>
                <a:cs typeface="+mn-cs"/>
              </a:rPr>
              <a:t>lasiocarpa</a:t>
            </a:r>
            <a:r>
              <a:rPr kumimoji="0" lang="en-US" sz="4400" b="0" i="1" u="none" strike="noStrike" kern="1200" cap="none" spc="0" normalizeH="0" baseline="0" noProof="0" dirty="0">
                <a:ln>
                  <a:noFill/>
                </a:ln>
                <a:solidFill>
                  <a:srgbClr val="C00000"/>
                </a:solidFill>
                <a:effectLst/>
                <a:uLnTx/>
                <a:uFillTx/>
                <a:latin typeface="Calibri" panose="020F0502020204030204"/>
                <a:ea typeface="+mn-ea"/>
                <a:cs typeface="+mn-cs"/>
              </a:rPr>
              <a:t>) </a:t>
            </a:r>
            <a:r>
              <a:rPr kumimoji="0" lang="en-US" sz="4400" b="0" i="0" u="none" strike="noStrike" kern="1200" cap="none" spc="0" normalizeH="0" baseline="0" noProof="0" dirty="0">
                <a:ln>
                  <a:noFill/>
                </a:ln>
                <a:solidFill>
                  <a:srgbClr val="C00000"/>
                </a:solidFill>
                <a:effectLst/>
                <a:uLnTx/>
                <a:uFillTx/>
                <a:latin typeface="Calibri" panose="020F0502020204030204"/>
                <a:ea typeface="+mn-ea"/>
                <a:cs typeface="+mn-cs"/>
              </a:rPr>
              <a:t>C</a:t>
            </a:r>
            <a:r>
              <a:rPr kumimoji="0" lang="en-US" sz="4000" b="0" i="0" u="none" strike="noStrike" kern="1200" cap="none" spc="0" normalizeH="0" baseline="0" noProof="0" dirty="0">
                <a:ln>
                  <a:noFill/>
                </a:ln>
                <a:solidFill>
                  <a:srgbClr val="C00000"/>
                </a:solidFill>
                <a:effectLst/>
                <a:uLnTx/>
                <a:uFillTx/>
                <a:latin typeface="Calibri" panose="020F0502020204030204"/>
                <a:ea typeface="+mn-ea"/>
                <a:cs typeface="+mn-cs"/>
              </a:rPr>
              <a:t>ONSORTIUM</a:t>
            </a:r>
            <a:endParaRPr kumimoji="0" lang="en-US" sz="4400" b="0"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pic>
        <p:nvPicPr>
          <p:cNvPr id="20" name="Picture 2">
            <a:extLst>
              <a:ext uri="{FF2B5EF4-FFF2-40B4-BE49-F238E27FC236}">
                <a16:creationId xmlns:a16="http://schemas.microsoft.com/office/drawing/2014/main" id="{A0FD2066-45F5-4397-9831-89659CDB37D3}"/>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6082" t="7702" r="8298" b="6396"/>
          <a:stretch/>
        </p:blipFill>
        <p:spPr bwMode="auto">
          <a:xfrm>
            <a:off x="4980945" y="2011945"/>
            <a:ext cx="2047230" cy="249174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86D7FCC-AB66-1F7C-43DD-403229EAE742}"/>
              </a:ext>
            </a:extLst>
          </p:cNvPr>
          <p:cNvPicPr>
            <a:picLocks noChangeAspect="1"/>
          </p:cNvPicPr>
          <p:nvPr/>
        </p:nvPicPr>
        <p:blipFill>
          <a:blip r:embed="rId8"/>
          <a:stretch>
            <a:fillRect/>
          </a:stretch>
        </p:blipFill>
        <p:spPr>
          <a:xfrm>
            <a:off x="3658354" y="4737868"/>
            <a:ext cx="1733550" cy="1885950"/>
          </a:xfrm>
          <a:prstGeom prst="rect">
            <a:avLst/>
          </a:prstGeom>
        </p:spPr>
      </p:pic>
      <p:pic>
        <p:nvPicPr>
          <p:cNvPr id="8" name="Picture 7">
            <a:extLst>
              <a:ext uri="{FF2B5EF4-FFF2-40B4-BE49-F238E27FC236}">
                <a16:creationId xmlns:a16="http://schemas.microsoft.com/office/drawing/2014/main" id="{A091A7CF-F6BD-E482-6669-232ABA02AB6C}"/>
              </a:ext>
            </a:extLst>
          </p:cNvPr>
          <p:cNvPicPr>
            <a:picLocks noChangeAspect="1"/>
          </p:cNvPicPr>
          <p:nvPr/>
        </p:nvPicPr>
        <p:blipFill>
          <a:blip r:embed="rId9"/>
          <a:stretch>
            <a:fillRect/>
          </a:stretch>
        </p:blipFill>
        <p:spPr>
          <a:xfrm>
            <a:off x="1084551" y="3118356"/>
            <a:ext cx="2204409" cy="1290740"/>
          </a:xfrm>
          <a:prstGeom prst="rect">
            <a:avLst/>
          </a:prstGeom>
        </p:spPr>
      </p:pic>
    </p:spTree>
    <p:extLst>
      <p:ext uri="{BB962C8B-B14F-4D97-AF65-F5344CB8AC3E}">
        <p14:creationId xmlns:p14="http://schemas.microsoft.com/office/powerpoint/2010/main" val="40120978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95464BB5-1524-4000-97E2-620885F3B3E7}"/>
              </a:ext>
            </a:extLst>
          </p:cNvPr>
          <p:cNvPicPr>
            <a:picLocks noChangeAspect="1"/>
          </p:cNvPicPr>
          <p:nvPr/>
        </p:nvPicPr>
        <p:blipFill rotWithShape="1">
          <a:blip r:embed="rId3"/>
          <a:srcRect t="5436"/>
          <a:stretch/>
        </p:blipFill>
        <p:spPr>
          <a:xfrm>
            <a:off x="2522356" y="10"/>
            <a:ext cx="9669642" cy="6857990"/>
          </a:xfrm>
          <a:prstGeom prst="rect">
            <a:avLst/>
          </a:prstGeom>
        </p:spPr>
      </p:pic>
      <p:sp>
        <p:nvSpPr>
          <p:cNvPr id="15" name="Rectangle 1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068D4DC-E92A-15FC-2EF4-81037249A94A}"/>
              </a:ext>
            </a:extLst>
          </p:cNvPr>
          <p:cNvSpPr txBox="1"/>
          <p:nvPr/>
        </p:nvSpPr>
        <p:spPr>
          <a:xfrm>
            <a:off x="512064" y="1257300"/>
            <a:ext cx="7019036" cy="5600700"/>
          </a:xfrm>
          <a:prstGeom prst="rect">
            <a:avLst/>
          </a:prstGeom>
        </p:spPr>
        <p:txBody>
          <a:bodyPr vert="horz" lIns="91440" tIns="45720" rIns="91440" bIns="45720" rtlCol="0" anchor="t">
            <a:normAutofit fontScale="70000" lnSpcReduction="20000"/>
          </a:bodyPr>
          <a:lstStyle/>
          <a:p>
            <a:pPr marL="0" marR="0" lvl="0" indent="0" algn="l" defTabSz="914400" rtl="0" eaLnBrk="1" fontAlgn="auto" latinLnBrk="0" hangingPunct="1">
              <a:lnSpc>
                <a:spcPct val="90000"/>
              </a:lnSpc>
              <a:spcBef>
                <a:spcPts val="0"/>
              </a:spcBef>
              <a:spcAft>
                <a:spcPts val="120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Fearless Leaders</a:t>
            </a:r>
          </a:p>
          <a:p>
            <a:pPr marL="353695" marR="0" lvl="0" indent="-353695" algn="l" defTabSz="914400" rtl="0" eaLnBrk="1" fontAlgn="auto" latinLnBrk="0" hangingPunct="1">
              <a:lnSpc>
                <a:spcPct val="90000"/>
              </a:lnSpc>
              <a:spcBef>
                <a:spcPts val="0"/>
              </a:spcBef>
              <a:spcAft>
                <a:spcPts val="600"/>
              </a:spcAft>
              <a:buClrTx/>
              <a:buSzTx/>
              <a:buFontTx/>
              <a:buBlip>
                <a:blip r:embed="rId4"/>
              </a:buBlip>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Bark Beetle Response Director: </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a:p>
            <a:pPr marL="353695" marR="0" lvl="0" indent="-353695" algn="l" defTabSz="914400" rtl="0" eaLnBrk="1" fontAlgn="auto" latinLnBrk="0" hangingPunct="1">
              <a:lnSpc>
                <a:spcPct val="90000"/>
              </a:lnSpc>
              <a:spcBef>
                <a:spcPts val="0"/>
              </a:spcBef>
              <a:spcAft>
                <a:spcPts val="60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Jeanne Robert, Ph.D., </a:t>
            </a:r>
            <a:r>
              <a:rPr kumimoji="0" lang="en-US" sz="2800" b="0" i="0" u="none" strike="noStrike" kern="1200" cap="none" spc="0" normalizeH="0" baseline="0" noProof="0" dirty="0" err="1">
                <a:ln>
                  <a:noFill/>
                </a:ln>
                <a:solidFill>
                  <a:prstClr val="black"/>
                </a:solidFill>
                <a:effectLst/>
                <a:uLnTx/>
                <a:uFillTx/>
                <a:latin typeface="Calibri" panose="020F0502020204030204"/>
                <a:ea typeface="+mn-ea"/>
                <a:cs typeface="+mn-cs"/>
              </a:rPr>
              <a:t>RPBio</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a:p>
            <a:pPr marL="353695" marR="0" lvl="0" indent="-353695" algn="l" defTabSz="914400" rtl="0" eaLnBrk="1" fontAlgn="auto" latinLnBrk="0" hangingPunct="1">
              <a:lnSpc>
                <a:spcPct val="90000"/>
              </a:lnSpc>
              <a:spcBef>
                <a:spcPts val="0"/>
              </a:spcBef>
              <a:spcAft>
                <a:spcPts val="600"/>
              </a:spcAft>
              <a:buClrTx/>
              <a:buSzTx/>
              <a:buFontTx/>
              <a:buBlip>
                <a:blip r:embed="rId4"/>
              </a:buBlip>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Forest Health Officer: </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a:p>
            <a:pPr marL="353695" marR="0" lvl="0" indent="-353695" algn="l" defTabSz="914400" rtl="0" eaLnBrk="1" fontAlgn="auto" latinLnBrk="0" hangingPunct="1">
              <a:lnSpc>
                <a:spcPct val="90000"/>
              </a:lnSpc>
              <a:spcBef>
                <a:spcPts val="0"/>
              </a:spcBef>
              <a:spcAft>
                <a:spcPts val="60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Stefan Zeglen, RPF</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a:p>
            <a:pPr marL="353695" marR="0" lvl="0" indent="-353695" algn="l" defTabSz="914400" rtl="0" eaLnBrk="1" fontAlgn="auto" latinLnBrk="0" hangingPunct="1">
              <a:lnSpc>
                <a:spcPct val="90000"/>
              </a:lnSpc>
              <a:spcBef>
                <a:spcPts val="0"/>
              </a:spcBef>
              <a:spcAft>
                <a:spcPts val="600"/>
              </a:spcAft>
              <a:buClrTx/>
              <a:buSzTx/>
              <a:buFontTx/>
              <a:buBlip>
                <a:blip r:embed="rId4"/>
              </a:buBlip>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Provincial Forest Entomologist: </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a:p>
            <a:pPr marL="353695" marR="0" lvl="0" indent="-353695" algn="l" defTabSz="914400" rtl="0" eaLnBrk="1" fontAlgn="auto" latinLnBrk="0" hangingPunct="1">
              <a:lnSpc>
                <a:spcPct val="90000"/>
              </a:lnSpc>
              <a:spcBef>
                <a:spcPts val="0"/>
              </a:spcBef>
              <a:spcAft>
                <a:spcPts val="60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Babita Bains, M.Sc., RPF</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a:p>
            <a:pPr marL="0" marR="0" lvl="0" indent="0" algn="l" defTabSz="914400" rtl="0" eaLnBrk="1" fontAlgn="auto" latinLnBrk="0" hangingPunct="1">
              <a:lnSpc>
                <a:spcPct val="90000"/>
              </a:lnSpc>
              <a:spcBef>
                <a:spcPts val="0"/>
              </a:spcBef>
              <a:spcAft>
                <a:spcPts val="120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120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Regional Forest Entomologists</a:t>
            </a:r>
          </a:p>
          <a:p>
            <a:pPr marL="457200" marR="0" lvl="0" indent="-457200" algn="l" defTabSz="914400" rtl="0" eaLnBrk="1" fontAlgn="auto" latinLnBrk="0" hangingPunct="1">
              <a:lnSpc>
                <a:spcPct val="90000"/>
              </a:lnSpc>
              <a:spcBef>
                <a:spcPts val="0"/>
              </a:spcBef>
              <a:spcAft>
                <a:spcPts val="600"/>
              </a:spcAft>
              <a:buClrTx/>
              <a:buSzTx/>
              <a:buFontTx/>
              <a:buBlip>
                <a:blip r:embed="rId4"/>
              </a:buBlip>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Celia Boone, Ph.D., </a:t>
            </a:r>
            <a:r>
              <a:rPr kumimoji="0" lang="en-US" sz="2800" b="0" i="0" u="none" strike="noStrike" kern="1200" cap="none" spc="0" normalizeH="0" baseline="0" noProof="0" dirty="0" err="1">
                <a:ln>
                  <a:noFill/>
                </a:ln>
                <a:solidFill>
                  <a:prstClr val="black"/>
                </a:solidFill>
                <a:effectLst/>
                <a:uLnTx/>
                <a:uFillTx/>
                <a:latin typeface="Calibri" panose="020F0502020204030204"/>
                <a:ea typeface="+mn-ea"/>
                <a:cs typeface="+mn-cs"/>
              </a:rPr>
              <a:t>P.Ag</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457200" marR="0" lvl="0" indent="-457200" algn="l" defTabSz="914400" rtl="0" eaLnBrk="1" fontAlgn="auto" latinLnBrk="0" hangingPunct="1">
              <a:lnSpc>
                <a:spcPct val="90000"/>
              </a:lnSpc>
              <a:spcBef>
                <a:spcPts val="0"/>
              </a:spcBef>
              <a:spcAft>
                <a:spcPts val="600"/>
              </a:spcAft>
              <a:buClrTx/>
              <a:buSzTx/>
              <a:buFontTx/>
              <a:buBlip>
                <a:blip r:embed="rId4"/>
              </a:buBlip>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Lorraine Maclauchlan, Ph.D., RPF</a:t>
            </a:r>
          </a:p>
          <a:p>
            <a:pPr marL="457200" marR="0" lvl="0" indent="-457200" algn="l" defTabSz="914400" rtl="0" eaLnBrk="1" fontAlgn="auto" latinLnBrk="0" hangingPunct="1">
              <a:lnSpc>
                <a:spcPct val="90000"/>
              </a:lnSpc>
              <a:spcBef>
                <a:spcPts val="0"/>
              </a:spcBef>
              <a:spcAft>
                <a:spcPts val="600"/>
              </a:spcAft>
              <a:buClrTx/>
              <a:buSzTx/>
              <a:buFontTx/>
              <a:buBlip>
                <a:blip r:embed="rId4"/>
              </a:buBlip>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Marnie Duthie-Holt, MPM, </a:t>
            </a:r>
            <a:r>
              <a:rPr kumimoji="0" lang="en-US" sz="2800" b="0" i="0" u="none" strike="noStrike" kern="1200" cap="none" spc="0" normalizeH="0" baseline="0" noProof="0" dirty="0" err="1">
                <a:ln>
                  <a:noFill/>
                </a:ln>
                <a:solidFill>
                  <a:prstClr val="black"/>
                </a:solidFill>
                <a:effectLst/>
                <a:uLnTx/>
                <a:uFillTx/>
                <a:latin typeface="Calibri" panose="020F0502020204030204"/>
                <a:ea typeface="+mn-ea"/>
                <a:cs typeface="+mn-cs"/>
              </a:rPr>
              <a:t>RPBio</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914400" rtl="0" eaLnBrk="1" fontAlgn="auto" latinLnBrk="0" hangingPunct="1">
              <a:lnSpc>
                <a:spcPct val="90000"/>
              </a:lnSpc>
              <a:spcBef>
                <a:spcPts val="0"/>
              </a:spcBef>
              <a:spcAft>
                <a:spcPts val="600"/>
              </a:spcAft>
              <a:buClrTx/>
              <a:buSzTx/>
              <a:buFontTx/>
              <a:buBlip>
                <a:blip r:embed="rId4"/>
              </a:buBlip>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Debra Wytrykush, Ph.D. candidate</a:t>
            </a:r>
          </a:p>
          <a:p>
            <a:pPr marL="457200" marR="0" lvl="0" indent="-457200" algn="l" defTabSz="914400" rtl="0" eaLnBrk="1" fontAlgn="auto" latinLnBrk="0" hangingPunct="1">
              <a:lnSpc>
                <a:spcPct val="90000"/>
              </a:lnSpc>
              <a:spcBef>
                <a:spcPts val="0"/>
              </a:spcBef>
              <a:spcAft>
                <a:spcPts val="600"/>
              </a:spcAft>
              <a:buClrTx/>
              <a:buSzTx/>
              <a:buFontTx/>
              <a:buBlip>
                <a:blip r:embed="rId4"/>
              </a:buBlip>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Philip Batista, Ph.D. </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Data Scientist</a:t>
            </a:r>
          </a:p>
          <a:p>
            <a:pPr marL="457200" marR="0" lvl="0" indent="-457200" algn="l" defTabSz="914400" rtl="0" eaLnBrk="1" fontAlgn="auto" latinLnBrk="0" hangingPunct="1">
              <a:lnSpc>
                <a:spcPct val="90000"/>
              </a:lnSpc>
              <a:spcBef>
                <a:spcPts val="0"/>
              </a:spcBef>
              <a:spcAft>
                <a:spcPts val="600"/>
              </a:spcAft>
              <a:buClrTx/>
              <a:buSzTx/>
              <a:buFontTx/>
              <a:buBlip>
                <a:blip r:embed="rId4"/>
              </a:buBlip>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Vivek Srivastava, Ph.D.</a:t>
            </a:r>
          </a:p>
          <a:p>
            <a:pPr marL="1371600" marR="0" lvl="3" indent="0" algn="l" defTabSz="914400" rtl="0" eaLnBrk="1" fontAlgn="auto" latinLnBrk="0" hangingPunct="1">
              <a:lnSpc>
                <a:spcPct val="90000"/>
              </a:lnSpc>
              <a:spcBef>
                <a:spcPts val="0"/>
              </a:spcBef>
              <a:spcAft>
                <a:spcPts val="60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et al.</a:t>
            </a:r>
          </a:p>
        </p:txBody>
      </p:sp>
      <p:sp>
        <p:nvSpPr>
          <p:cNvPr id="4" name="TextBox 3">
            <a:extLst>
              <a:ext uri="{FF2B5EF4-FFF2-40B4-BE49-F238E27FC236}">
                <a16:creationId xmlns:a16="http://schemas.microsoft.com/office/drawing/2014/main" id="{8469A8F6-C1A9-858C-94EE-01683B80D694}"/>
              </a:ext>
            </a:extLst>
          </p:cNvPr>
          <p:cNvSpPr txBox="1"/>
          <p:nvPr/>
        </p:nvSpPr>
        <p:spPr>
          <a:xfrm>
            <a:off x="456064" y="309719"/>
            <a:ext cx="6934200" cy="942071"/>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0" i="1" u="none" strike="noStrike" kern="1200" cap="none" spc="0" normalizeH="0" baseline="0" noProof="0" dirty="0">
                <a:ln>
                  <a:noFill/>
                </a:ln>
                <a:solidFill>
                  <a:srgbClr val="C00000"/>
                </a:solidFill>
                <a:effectLst/>
                <a:uLnTx/>
                <a:uFillTx/>
                <a:latin typeface="Calibri" panose="020F0502020204030204"/>
                <a:ea typeface="+mn-ea"/>
                <a:cs typeface="+mn-cs"/>
              </a:rPr>
              <a:t>A. </a:t>
            </a:r>
            <a:r>
              <a:rPr kumimoji="0" lang="en-US" sz="4400" b="0" i="1" u="none" strike="noStrike" kern="1200" cap="none" spc="0" normalizeH="0" baseline="0" noProof="0" dirty="0" err="1">
                <a:ln>
                  <a:noFill/>
                </a:ln>
                <a:solidFill>
                  <a:srgbClr val="C00000"/>
                </a:solidFill>
                <a:effectLst/>
                <a:uLnTx/>
                <a:uFillTx/>
                <a:latin typeface="Calibri" panose="020F0502020204030204"/>
                <a:ea typeface="+mn-ea"/>
                <a:cs typeface="+mn-cs"/>
              </a:rPr>
              <a:t>lasiocarpa</a:t>
            </a:r>
            <a:r>
              <a:rPr kumimoji="0" lang="en-US" sz="4400" b="0" i="1" u="none" strike="noStrike" kern="1200" cap="none" spc="0" normalizeH="0" baseline="0" noProof="0" dirty="0">
                <a:ln>
                  <a:noFill/>
                </a:ln>
                <a:solidFill>
                  <a:srgbClr val="C00000"/>
                </a:solidFill>
                <a:effectLst/>
                <a:uLnTx/>
                <a:uFillTx/>
                <a:latin typeface="Calibri" panose="020F0502020204030204"/>
                <a:ea typeface="+mn-ea"/>
                <a:cs typeface="+mn-cs"/>
              </a:rPr>
              <a:t> </a:t>
            </a:r>
            <a:r>
              <a:rPr kumimoji="0" lang="en-US" sz="4400" b="0" i="0" u="none" strike="noStrike" kern="1200" cap="none" spc="0" normalizeH="0" baseline="0" noProof="0" dirty="0">
                <a:ln>
                  <a:noFill/>
                </a:ln>
                <a:solidFill>
                  <a:srgbClr val="C00000"/>
                </a:solidFill>
                <a:effectLst/>
                <a:uLnTx/>
                <a:uFillTx/>
                <a:latin typeface="Calibri" panose="020F0502020204030204"/>
                <a:ea typeface="+mn-ea"/>
                <a:cs typeface="+mn-cs"/>
              </a:rPr>
              <a:t>C</a:t>
            </a:r>
            <a:r>
              <a:rPr kumimoji="0" lang="en-US" sz="4000" b="0" i="0" u="none" strike="noStrike" kern="1200" cap="none" spc="0" normalizeH="0" baseline="0" noProof="0" dirty="0">
                <a:ln>
                  <a:noFill/>
                </a:ln>
                <a:solidFill>
                  <a:srgbClr val="C00000"/>
                </a:solidFill>
                <a:effectLst/>
                <a:uLnTx/>
                <a:uFillTx/>
                <a:latin typeface="Calibri" panose="020F0502020204030204"/>
                <a:ea typeface="+mn-ea"/>
                <a:cs typeface="+mn-cs"/>
              </a:rPr>
              <a:t>ONSORTIUM</a:t>
            </a:r>
            <a:endParaRPr kumimoji="0" lang="en-US" sz="4400" b="0"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28490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E515CC3-273C-031D-4E30-6985C6BB8517}"/>
              </a:ext>
            </a:extLst>
          </p:cNvPr>
          <p:cNvSpPr txBox="1"/>
          <p:nvPr/>
        </p:nvSpPr>
        <p:spPr>
          <a:xfrm>
            <a:off x="2529840" y="1075312"/>
            <a:ext cx="7132320"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4000" b="0" i="0" u="none" strike="noStrike" kern="1200" cap="none" spc="0" normalizeH="0" baseline="0" noProof="0" dirty="0">
                <a:ln>
                  <a:noFill/>
                </a:ln>
                <a:solidFill>
                  <a:prstClr val="black"/>
                </a:solidFill>
                <a:effectLst/>
                <a:uLnTx/>
                <a:uFillTx/>
                <a:latin typeface="Calibri" panose="020F0502020204030204"/>
                <a:ea typeface="+mn-ea"/>
                <a:cs typeface="+mn-cs"/>
              </a:rPr>
              <a:t>Who else should be involved?</a:t>
            </a:r>
          </a:p>
        </p:txBody>
      </p:sp>
      <p:pic>
        <p:nvPicPr>
          <p:cNvPr id="3" name="Picture 4" descr="CFIA | Kelcold Refrigerated Warehouse and Logistics Inc. | Atlantic Canada">
            <a:extLst>
              <a:ext uri="{FF2B5EF4-FFF2-40B4-BE49-F238E27FC236}">
                <a16:creationId xmlns:a16="http://schemas.microsoft.com/office/drawing/2014/main" id="{5C2C05CE-853D-8EAA-5927-5056C32CC9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661" y="2165245"/>
            <a:ext cx="2736000" cy="124824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67A40C5-6100-F476-B975-A204FB153AA4}"/>
              </a:ext>
            </a:extLst>
          </p:cNvPr>
          <p:cNvSpPr txBox="1"/>
          <p:nvPr/>
        </p:nvSpPr>
        <p:spPr>
          <a:xfrm>
            <a:off x="2628900" y="164304"/>
            <a:ext cx="6934200" cy="942071"/>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400" b="0" i="1" u="none" strike="noStrike" kern="1200" cap="none" spc="0" normalizeH="0" baseline="0" noProof="0" dirty="0">
                <a:ln>
                  <a:noFill/>
                </a:ln>
                <a:solidFill>
                  <a:srgbClr val="C00000"/>
                </a:solidFill>
                <a:effectLst/>
                <a:uLnTx/>
                <a:uFillTx/>
                <a:latin typeface="Calibri" panose="020F0502020204030204"/>
                <a:ea typeface="+mn-ea"/>
                <a:cs typeface="+mn-cs"/>
              </a:rPr>
              <a:t>A. </a:t>
            </a:r>
            <a:r>
              <a:rPr kumimoji="0" lang="en-US" sz="4400" b="0" i="1" u="none" strike="noStrike" kern="1200" cap="none" spc="0" normalizeH="0" baseline="0" noProof="0" dirty="0" err="1">
                <a:ln>
                  <a:noFill/>
                </a:ln>
                <a:solidFill>
                  <a:srgbClr val="C00000"/>
                </a:solidFill>
                <a:effectLst/>
                <a:uLnTx/>
                <a:uFillTx/>
                <a:latin typeface="Calibri" panose="020F0502020204030204"/>
                <a:ea typeface="+mn-ea"/>
                <a:cs typeface="+mn-cs"/>
              </a:rPr>
              <a:t>lasiocarpa</a:t>
            </a:r>
            <a:r>
              <a:rPr kumimoji="0" lang="en-US" sz="4400" b="0" i="1" u="none" strike="noStrike" kern="1200" cap="none" spc="0" normalizeH="0" baseline="0" noProof="0" dirty="0">
                <a:ln>
                  <a:noFill/>
                </a:ln>
                <a:solidFill>
                  <a:srgbClr val="C00000"/>
                </a:solidFill>
                <a:effectLst/>
                <a:uLnTx/>
                <a:uFillTx/>
                <a:latin typeface="Calibri" panose="020F0502020204030204"/>
                <a:ea typeface="+mn-ea"/>
                <a:cs typeface="+mn-cs"/>
              </a:rPr>
              <a:t> </a:t>
            </a:r>
            <a:r>
              <a:rPr kumimoji="0" lang="en-US" sz="4400" b="0" i="0" u="none" strike="noStrike" kern="1200" cap="none" spc="0" normalizeH="0" baseline="0" noProof="0" dirty="0">
                <a:ln>
                  <a:noFill/>
                </a:ln>
                <a:solidFill>
                  <a:srgbClr val="C00000"/>
                </a:solidFill>
                <a:effectLst/>
                <a:uLnTx/>
                <a:uFillTx/>
                <a:latin typeface="Calibri" panose="020F0502020204030204"/>
                <a:ea typeface="+mn-ea"/>
                <a:cs typeface="+mn-cs"/>
              </a:rPr>
              <a:t>C</a:t>
            </a:r>
            <a:r>
              <a:rPr kumimoji="0" lang="en-US" sz="4000" b="0" i="0" u="none" strike="noStrike" kern="1200" cap="none" spc="0" normalizeH="0" baseline="0" noProof="0" dirty="0">
                <a:ln>
                  <a:noFill/>
                </a:ln>
                <a:solidFill>
                  <a:srgbClr val="C00000"/>
                </a:solidFill>
                <a:effectLst/>
                <a:uLnTx/>
                <a:uFillTx/>
                <a:latin typeface="Calibri" panose="020F0502020204030204"/>
                <a:ea typeface="+mn-ea"/>
                <a:cs typeface="+mn-cs"/>
              </a:rPr>
              <a:t>ONSORTIUM</a:t>
            </a:r>
            <a:endParaRPr kumimoji="0" lang="en-US" sz="4400" b="0"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8159D532-F7E1-2286-1C8A-C436371231D3}"/>
              </a:ext>
            </a:extLst>
          </p:cNvPr>
          <p:cNvGrpSpPr>
            <a:grpSpLocks noChangeAspect="1"/>
          </p:cNvGrpSpPr>
          <p:nvPr/>
        </p:nvGrpSpPr>
        <p:grpSpPr>
          <a:xfrm>
            <a:off x="3948123" y="1951916"/>
            <a:ext cx="3870000" cy="4668961"/>
            <a:chOff x="4259415" y="2082879"/>
            <a:chExt cx="3661743" cy="4417709"/>
          </a:xfrm>
        </p:grpSpPr>
        <p:pic>
          <p:nvPicPr>
            <p:cNvPr id="5" name="Picture 8" descr="Forest industry directly employs 50,000 across B.C., has big economic  impact: Study | Globalnews.ca">
              <a:extLst>
                <a:ext uri="{FF2B5EF4-FFF2-40B4-BE49-F238E27FC236}">
                  <a16:creationId xmlns:a16="http://schemas.microsoft.com/office/drawing/2014/main" id="{8731DE36-08E1-EB21-6921-D674B81A77CE}"/>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b="1565"/>
            <a:stretch/>
          </p:blipFill>
          <p:spPr bwMode="auto">
            <a:xfrm>
              <a:off x="4259415" y="2661531"/>
              <a:ext cx="3661743" cy="383905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644280B1-3FF2-5B74-C46B-D0E604F8137A}"/>
                </a:ext>
              </a:extLst>
            </p:cNvPr>
            <p:cNvSpPr txBox="1"/>
            <p:nvPr/>
          </p:nvSpPr>
          <p:spPr>
            <a:xfrm>
              <a:off x="5250179" y="2082879"/>
              <a:ext cx="169164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Industry</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2" name="Group 11">
            <a:extLst>
              <a:ext uri="{FF2B5EF4-FFF2-40B4-BE49-F238E27FC236}">
                <a16:creationId xmlns:a16="http://schemas.microsoft.com/office/drawing/2014/main" id="{7F137B67-9A54-3AAD-5D15-E255968B9963}"/>
              </a:ext>
            </a:extLst>
          </p:cNvPr>
          <p:cNvGrpSpPr/>
          <p:nvPr/>
        </p:nvGrpSpPr>
        <p:grpSpPr>
          <a:xfrm>
            <a:off x="8055296" y="1950645"/>
            <a:ext cx="3418134" cy="4633538"/>
            <a:chOff x="8349753" y="1841266"/>
            <a:chExt cx="3418134" cy="4633538"/>
          </a:xfrm>
        </p:grpSpPr>
        <p:pic>
          <p:nvPicPr>
            <p:cNvPr id="9" name="Picture 8">
              <a:extLst>
                <a:ext uri="{FF2B5EF4-FFF2-40B4-BE49-F238E27FC236}">
                  <a16:creationId xmlns:a16="http://schemas.microsoft.com/office/drawing/2014/main" id="{6BB573F1-4EB8-56E8-3B52-4F446A8A9A00}"/>
                </a:ext>
              </a:extLst>
            </p:cNvPr>
            <p:cNvPicPr>
              <a:picLocks noChangeAspect="1"/>
            </p:cNvPicPr>
            <p:nvPr/>
          </p:nvPicPr>
          <p:blipFill>
            <a:blip r:embed="rId6"/>
            <a:stretch>
              <a:fillRect/>
            </a:stretch>
          </p:blipFill>
          <p:spPr>
            <a:xfrm>
              <a:off x="8349753" y="2840907"/>
              <a:ext cx="3418134" cy="3633897"/>
            </a:xfrm>
            <a:prstGeom prst="rect">
              <a:avLst/>
            </a:prstGeom>
          </p:spPr>
        </p:pic>
        <p:sp>
          <p:nvSpPr>
            <p:cNvPr id="11" name="TextBox 10">
              <a:extLst>
                <a:ext uri="{FF2B5EF4-FFF2-40B4-BE49-F238E27FC236}">
                  <a16:creationId xmlns:a16="http://schemas.microsoft.com/office/drawing/2014/main" id="{71A466C2-C0D0-2C40-AD0F-A0033AF4E4D4}"/>
                </a:ext>
              </a:extLst>
            </p:cNvPr>
            <p:cNvSpPr txBox="1"/>
            <p:nvPr/>
          </p:nvSpPr>
          <p:spPr>
            <a:xfrm>
              <a:off x="8899653" y="1841266"/>
              <a:ext cx="229362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Conservation Groups</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8" name="Picture 7">
            <a:extLst>
              <a:ext uri="{FF2B5EF4-FFF2-40B4-BE49-F238E27FC236}">
                <a16:creationId xmlns:a16="http://schemas.microsoft.com/office/drawing/2014/main" id="{AC6B323D-8A34-D8BB-AF8F-26260408C94C}"/>
              </a:ext>
            </a:extLst>
          </p:cNvPr>
          <p:cNvPicPr>
            <a:picLocks noChangeAspect="1"/>
          </p:cNvPicPr>
          <p:nvPr/>
        </p:nvPicPr>
        <p:blipFill rotWithShape="1">
          <a:blip r:embed="rId7"/>
          <a:srcRect l="6961" t="2801" r="7675" b="6274"/>
          <a:stretch/>
        </p:blipFill>
        <p:spPr>
          <a:xfrm>
            <a:off x="674056" y="3466190"/>
            <a:ext cx="2878951" cy="3066446"/>
          </a:xfrm>
          <a:prstGeom prst="rect">
            <a:avLst/>
          </a:prstGeom>
        </p:spPr>
      </p:pic>
    </p:spTree>
    <p:extLst>
      <p:ext uri="{BB962C8B-B14F-4D97-AF65-F5344CB8AC3E}">
        <p14:creationId xmlns:p14="http://schemas.microsoft.com/office/powerpoint/2010/main" val="34232858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emale in a gallery tunnel ">
            <a:extLst>
              <a:ext uri="{FF2B5EF4-FFF2-40B4-BE49-F238E27FC236}">
                <a16:creationId xmlns:a16="http://schemas.microsoft.com/office/drawing/2014/main" id="{F7B38139-95A6-47AF-A47F-63D185368D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904" y="2895307"/>
            <a:ext cx="2700000" cy="1800000"/>
          </a:xfrm>
          <a:prstGeom prst="rect">
            <a:avLst/>
          </a:prstGeom>
          <a:ln w="254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8" name="Picture 4" descr="Larva - Western balsam bark beetle">
            <a:extLst>
              <a:ext uri="{FF2B5EF4-FFF2-40B4-BE49-F238E27FC236}">
                <a16:creationId xmlns:a16="http://schemas.microsoft.com/office/drawing/2014/main" id="{1B313BE2-577E-4AA9-B3C5-A0E9758944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0904" y="4733754"/>
            <a:ext cx="2700000" cy="1807365"/>
          </a:xfrm>
          <a:prstGeom prst="rect">
            <a:avLst/>
          </a:prstGeom>
          <a:ln w="254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30" name="Picture 6" descr="Egg and larval galleries - Western balsam bark beetle">
            <a:extLst>
              <a:ext uri="{FF2B5EF4-FFF2-40B4-BE49-F238E27FC236}">
                <a16:creationId xmlns:a16="http://schemas.microsoft.com/office/drawing/2014/main" id="{B68EE759-85DE-44C0-B4DC-C1D7483581C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9954"/>
          <a:stretch/>
        </p:blipFill>
        <p:spPr bwMode="auto">
          <a:xfrm>
            <a:off x="580904" y="1034082"/>
            <a:ext cx="2700000" cy="1824487"/>
          </a:xfrm>
          <a:prstGeom prst="rect">
            <a:avLst/>
          </a:prstGeom>
          <a:ln w="254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B29257CA-4ED1-4C3F-9869-52CA491D2E2C}"/>
              </a:ext>
            </a:extLst>
          </p:cNvPr>
          <p:cNvSpPr txBox="1"/>
          <p:nvPr/>
        </p:nvSpPr>
        <p:spPr>
          <a:xfrm>
            <a:off x="4524197" y="179184"/>
            <a:ext cx="5883104"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4000" b="0" i="0" u="none" strike="noStrike" kern="1200" cap="none" spc="0" normalizeH="0" baseline="0" noProof="0" dirty="0">
                <a:ln>
                  <a:noFill/>
                </a:ln>
                <a:solidFill>
                  <a:srgbClr val="C00000"/>
                </a:solidFill>
                <a:effectLst/>
                <a:uLnTx/>
                <a:uFillTx/>
                <a:latin typeface="Calibri" panose="020F0502020204030204"/>
                <a:ea typeface="+mn-ea"/>
                <a:cs typeface="+mn-cs"/>
              </a:rPr>
              <a:t>N</a:t>
            </a:r>
            <a:r>
              <a:rPr kumimoji="0" lang="en-CA" sz="3600" b="0" i="0" u="none" strike="noStrike" kern="1200" cap="none" spc="0" normalizeH="0" baseline="0" noProof="0" dirty="0">
                <a:ln>
                  <a:noFill/>
                </a:ln>
                <a:solidFill>
                  <a:srgbClr val="C00000"/>
                </a:solidFill>
                <a:effectLst/>
                <a:uLnTx/>
                <a:uFillTx/>
                <a:latin typeface="Calibri" panose="020F0502020204030204"/>
                <a:ea typeface="+mn-ea"/>
                <a:cs typeface="+mn-cs"/>
              </a:rPr>
              <a:t>ATIVE</a:t>
            </a:r>
            <a:r>
              <a:rPr kumimoji="0" lang="en-CA" sz="4000" b="0" i="0" u="none" strike="noStrike" kern="1200" cap="none" spc="0" normalizeH="0" baseline="0" noProof="0" dirty="0">
                <a:ln>
                  <a:noFill/>
                </a:ln>
                <a:solidFill>
                  <a:srgbClr val="C00000"/>
                </a:solidFill>
                <a:effectLst/>
                <a:uLnTx/>
                <a:uFillTx/>
                <a:latin typeface="Calibri" panose="020F0502020204030204"/>
                <a:ea typeface="+mn-ea"/>
                <a:cs typeface="+mn-cs"/>
              </a:rPr>
              <a:t> S</a:t>
            </a:r>
            <a:r>
              <a:rPr kumimoji="0" lang="en-CA" sz="3600" b="0" i="0" u="none" strike="noStrike" kern="1200" cap="none" spc="0" normalizeH="0" baseline="0" noProof="0" dirty="0">
                <a:ln>
                  <a:noFill/>
                </a:ln>
                <a:solidFill>
                  <a:srgbClr val="C00000"/>
                </a:solidFill>
                <a:effectLst/>
                <a:uLnTx/>
                <a:uFillTx/>
                <a:latin typeface="Calibri" panose="020F0502020204030204"/>
                <a:ea typeface="+mn-ea"/>
                <a:cs typeface="+mn-cs"/>
              </a:rPr>
              <a:t>PECIES</a:t>
            </a:r>
            <a:r>
              <a:rPr kumimoji="0" lang="en-CA" sz="4000" b="0" i="0" u="none" strike="noStrike" kern="1200" cap="none" spc="0" normalizeH="0" baseline="0" noProof="0" dirty="0">
                <a:ln>
                  <a:noFill/>
                </a:ln>
                <a:solidFill>
                  <a:srgbClr val="C00000"/>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200" b="0" i="0" u="none" strike="noStrike" kern="1200" cap="none" spc="0" normalizeH="0" baseline="0" noProof="0" dirty="0">
                <a:ln>
                  <a:noFill/>
                </a:ln>
                <a:solidFill>
                  <a:prstClr val="black"/>
                </a:solidFill>
                <a:effectLst/>
                <a:uLnTx/>
                <a:uFillTx/>
                <a:latin typeface="Calibri" panose="020F0502020204030204"/>
                <a:ea typeface="+mn-ea"/>
                <a:cs typeface="+mn-cs"/>
              </a:rPr>
              <a:t>Western Balsam Bark Beetle (IBB)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1" u="none" strike="noStrike" kern="1200" cap="none" spc="0" normalizeH="0" baseline="0" noProof="0" dirty="0" err="1">
                <a:ln>
                  <a:noFill/>
                </a:ln>
                <a:solidFill>
                  <a:prstClr val="black"/>
                </a:solidFill>
                <a:effectLst/>
                <a:uLnTx/>
                <a:uFillTx/>
                <a:latin typeface="Calibri" panose="020F0502020204030204"/>
                <a:ea typeface="+mn-ea"/>
                <a:cs typeface="+mn-cs"/>
              </a:rPr>
              <a:t>Dryocoetes</a:t>
            </a:r>
            <a:r>
              <a:rPr kumimoji="0" lang="en-CA" sz="28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A" sz="2800" b="0" i="1" u="none" strike="noStrike" kern="1200" cap="none" spc="0" normalizeH="0" baseline="0" noProof="0" dirty="0" err="1">
                <a:ln>
                  <a:noFill/>
                </a:ln>
                <a:solidFill>
                  <a:prstClr val="black"/>
                </a:solidFill>
                <a:effectLst/>
                <a:uLnTx/>
                <a:uFillTx/>
                <a:latin typeface="Calibri" panose="020F0502020204030204"/>
                <a:ea typeface="+mn-ea"/>
                <a:cs typeface="+mn-cs"/>
              </a:rPr>
              <a:t>confusus</a:t>
            </a:r>
            <a:r>
              <a:rPr kumimoji="0" lang="en-CA" sz="28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Swaine</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63516AFB-E578-4EC3-BE1B-7D139BDD536A}"/>
              </a:ext>
            </a:extLst>
          </p:cNvPr>
          <p:cNvPicPr>
            <a:picLocks noChangeAspect="1"/>
          </p:cNvPicPr>
          <p:nvPr/>
        </p:nvPicPr>
        <p:blipFill rotWithShape="1">
          <a:blip r:embed="rId6"/>
          <a:srcRect l="5435" r="7653"/>
          <a:stretch/>
        </p:blipFill>
        <p:spPr>
          <a:xfrm>
            <a:off x="3745435" y="1843779"/>
            <a:ext cx="2286000" cy="1972710"/>
          </a:xfrm>
          <a:prstGeom prst="rect">
            <a:avLst/>
          </a:prstGeom>
          <a:ln w="254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a:extLst>
              <a:ext uri="{FF2B5EF4-FFF2-40B4-BE49-F238E27FC236}">
                <a16:creationId xmlns:a16="http://schemas.microsoft.com/office/drawing/2014/main" id="{9C8972D1-3A89-4007-817A-A1012D6539E7}"/>
              </a:ext>
            </a:extLst>
          </p:cNvPr>
          <p:cNvPicPr>
            <a:picLocks noChangeAspect="1"/>
          </p:cNvPicPr>
          <p:nvPr/>
        </p:nvPicPr>
        <p:blipFill rotWithShape="1">
          <a:blip r:embed="rId7"/>
          <a:srcRect r="8007"/>
          <a:stretch/>
        </p:blipFill>
        <p:spPr>
          <a:xfrm rot="5400000">
            <a:off x="3482668" y="4023886"/>
            <a:ext cx="2817630" cy="2297158"/>
          </a:xfrm>
          <a:prstGeom prst="rect">
            <a:avLst/>
          </a:prstGeom>
          <a:ln w="254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DA621C2B-DE39-CAAA-D429-B67578EAF3CF}"/>
              </a:ext>
            </a:extLst>
          </p:cNvPr>
          <p:cNvPicPr>
            <a:picLocks noChangeAspect="1"/>
          </p:cNvPicPr>
          <p:nvPr/>
        </p:nvPicPr>
        <p:blipFill>
          <a:blip r:embed="rId8"/>
          <a:stretch>
            <a:fillRect/>
          </a:stretch>
        </p:blipFill>
        <p:spPr>
          <a:xfrm>
            <a:off x="6475789" y="2387601"/>
            <a:ext cx="5287707" cy="4192156"/>
          </a:xfrm>
          <a:prstGeom prst="rect">
            <a:avLst/>
          </a:prstGeom>
          <a:ln w="25400" cap="sq">
            <a:solidFill>
              <a:srgbClr val="000000"/>
            </a:solidFill>
            <a:miter lim="800000"/>
          </a:ln>
          <a:effectLst>
            <a:outerShdw blurRad="57150" dist="50800" dir="2700000" algn="tl" rotWithShape="0">
              <a:srgbClr val="000000">
                <a:alpha val="42000"/>
              </a:srgbClr>
            </a:outerShdw>
          </a:effectLst>
        </p:spPr>
      </p:pic>
    </p:spTree>
    <p:extLst>
      <p:ext uri="{BB962C8B-B14F-4D97-AF65-F5344CB8AC3E}">
        <p14:creationId xmlns:p14="http://schemas.microsoft.com/office/powerpoint/2010/main" val="1009656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ap&#10;&#10;Description automatically generated">
            <a:extLst>
              <a:ext uri="{FF2B5EF4-FFF2-40B4-BE49-F238E27FC236}">
                <a16:creationId xmlns:a16="http://schemas.microsoft.com/office/drawing/2014/main" id="{E5CC94C3-AF5F-42F2-81A7-0AD9A508D2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5338" y="2309"/>
            <a:ext cx="6840000" cy="6840000"/>
          </a:xfrm>
          <a:prstGeom prst="rect">
            <a:avLst/>
          </a:prstGeom>
        </p:spPr>
      </p:pic>
      <p:sp>
        <p:nvSpPr>
          <p:cNvPr id="8" name="TextBox 7">
            <a:extLst>
              <a:ext uri="{FF2B5EF4-FFF2-40B4-BE49-F238E27FC236}">
                <a16:creationId xmlns:a16="http://schemas.microsoft.com/office/drawing/2014/main" id="{99173F83-73B7-443A-8B39-0C18C911099F}"/>
              </a:ext>
            </a:extLst>
          </p:cNvPr>
          <p:cNvSpPr txBox="1"/>
          <p:nvPr/>
        </p:nvSpPr>
        <p:spPr>
          <a:xfrm>
            <a:off x="3163470" y="6203372"/>
            <a:ext cx="3272041" cy="523220"/>
          </a:xfrm>
          <a:prstGeom prst="rect">
            <a:avLst/>
          </a:prstGeom>
          <a:noFill/>
        </p:spPr>
        <p:txBody>
          <a:bodyPr wrap="square" rtlCol="0">
            <a:spAutoFit/>
          </a:bodyPr>
          <a:lstStyle/>
          <a:p>
            <a:r>
              <a:rPr lang="en-CA" sz="2800" i="1" dirty="0" err="1">
                <a:solidFill>
                  <a:srgbClr val="C00000"/>
                </a:solidFill>
              </a:rPr>
              <a:t>Dryocoetes</a:t>
            </a:r>
            <a:r>
              <a:rPr lang="en-CA" sz="2800" i="1" dirty="0">
                <a:solidFill>
                  <a:srgbClr val="C00000"/>
                </a:solidFill>
              </a:rPr>
              <a:t> </a:t>
            </a:r>
            <a:r>
              <a:rPr lang="en-CA" sz="2800" i="1" dirty="0" err="1">
                <a:solidFill>
                  <a:srgbClr val="C00000"/>
                </a:solidFill>
              </a:rPr>
              <a:t>confusus</a:t>
            </a:r>
            <a:endParaRPr lang="en-US" sz="2800" i="1" dirty="0">
              <a:solidFill>
                <a:srgbClr val="C00000"/>
              </a:solidFill>
            </a:endParaRPr>
          </a:p>
        </p:txBody>
      </p:sp>
      <p:sp>
        <p:nvSpPr>
          <p:cNvPr id="5" name="TextBox 4">
            <a:extLst>
              <a:ext uri="{FF2B5EF4-FFF2-40B4-BE49-F238E27FC236}">
                <a16:creationId xmlns:a16="http://schemas.microsoft.com/office/drawing/2014/main" id="{7BE2AB2A-BE0D-4C94-A874-B633A2D21BCA}"/>
              </a:ext>
            </a:extLst>
          </p:cNvPr>
          <p:cNvSpPr txBox="1"/>
          <p:nvPr/>
        </p:nvSpPr>
        <p:spPr>
          <a:xfrm rot="16200000">
            <a:off x="-2718748" y="2921167"/>
            <a:ext cx="8206095" cy="1015663"/>
          </a:xfrm>
          <a:prstGeom prst="rect">
            <a:avLst/>
          </a:prstGeom>
          <a:noFill/>
        </p:spPr>
        <p:txBody>
          <a:bodyPr wrap="square" rtlCol="0">
            <a:spAutoFit/>
          </a:bodyPr>
          <a:lstStyle/>
          <a:p>
            <a:pPr algn="ctr"/>
            <a:r>
              <a:rPr lang="en-CA" sz="3200" dirty="0"/>
              <a:t>P</a:t>
            </a:r>
            <a:r>
              <a:rPr lang="en-CA" sz="2800" dirty="0"/>
              <a:t>ROVINCIAL </a:t>
            </a:r>
            <a:r>
              <a:rPr lang="en-CA" sz="3200" dirty="0"/>
              <a:t>A</a:t>
            </a:r>
            <a:r>
              <a:rPr lang="en-CA" sz="2800" dirty="0"/>
              <a:t>ERIAL</a:t>
            </a:r>
            <a:r>
              <a:rPr lang="en-CA" sz="3200" dirty="0"/>
              <a:t> O</a:t>
            </a:r>
            <a:r>
              <a:rPr lang="en-CA" sz="2800" dirty="0"/>
              <a:t>VERVIEW</a:t>
            </a:r>
            <a:r>
              <a:rPr lang="en-CA" sz="3200" dirty="0"/>
              <a:t> S</a:t>
            </a:r>
            <a:r>
              <a:rPr lang="en-CA" sz="2800" dirty="0"/>
              <a:t>URVEY </a:t>
            </a:r>
          </a:p>
          <a:p>
            <a:pPr algn="ctr"/>
            <a:r>
              <a:rPr lang="en-CA" sz="2800" dirty="0"/>
              <a:t>2011-2020</a:t>
            </a:r>
            <a:endParaRPr lang="en-US" sz="2800" dirty="0"/>
          </a:p>
        </p:txBody>
      </p:sp>
      <p:pic>
        <p:nvPicPr>
          <p:cNvPr id="2" name="Picture 1">
            <a:extLst>
              <a:ext uri="{FF2B5EF4-FFF2-40B4-BE49-F238E27FC236}">
                <a16:creationId xmlns:a16="http://schemas.microsoft.com/office/drawing/2014/main" id="{4BCEF1FE-1702-9E85-C1C4-59A82AC0BDEA}"/>
              </a:ext>
            </a:extLst>
          </p:cNvPr>
          <p:cNvPicPr>
            <a:picLocks noChangeAspect="1"/>
          </p:cNvPicPr>
          <p:nvPr/>
        </p:nvPicPr>
        <p:blipFill>
          <a:blip r:embed="rId4"/>
          <a:stretch>
            <a:fillRect/>
          </a:stretch>
        </p:blipFill>
        <p:spPr>
          <a:xfrm>
            <a:off x="10500852" y="1411810"/>
            <a:ext cx="1052404" cy="3803870"/>
          </a:xfrm>
          <a:prstGeom prst="rect">
            <a:avLst/>
          </a:prstGeom>
        </p:spPr>
      </p:pic>
    </p:spTree>
    <p:extLst>
      <p:ext uri="{BB962C8B-B14F-4D97-AF65-F5344CB8AC3E}">
        <p14:creationId xmlns:p14="http://schemas.microsoft.com/office/powerpoint/2010/main" val="12340074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1CFA7D9-D5D9-42FC-9DD9-42A1466E34F0}"/>
              </a:ext>
            </a:extLst>
          </p:cNvPr>
          <p:cNvGrpSpPr/>
          <p:nvPr/>
        </p:nvGrpSpPr>
        <p:grpSpPr>
          <a:xfrm>
            <a:off x="395285" y="1322758"/>
            <a:ext cx="11401425" cy="5429250"/>
            <a:chOff x="395287" y="923925"/>
            <a:chExt cx="11401425" cy="5429250"/>
          </a:xfrm>
        </p:grpSpPr>
        <p:pic>
          <p:nvPicPr>
            <p:cNvPr id="5" name="Picture 4">
              <a:extLst>
                <a:ext uri="{FF2B5EF4-FFF2-40B4-BE49-F238E27FC236}">
                  <a16:creationId xmlns:a16="http://schemas.microsoft.com/office/drawing/2014/main" id="{5F516384-24BE-4639-82DF-D5CEC383BDA8}"/>
                </a:ext>
              </a:extLst>
            </p:cNvPr>
            <p:cNvPicPr>
              <a:picLocks noChangeAspect="1"/>
            </p:cNvPicPr>
            <p:nvPr/>
          </p:nvPicPr>
          <p:blipFill>
            <a:blip r:embed="rId3"/>
            <a:stretch>
              <a:fillRect/>
            </a:stretch>
          </p:blipFill>
          <p:spPr>
            <a:xfrm>
              <a:off x="395287" y="923925"/>
              <a:ext cx="11401425" cy="5429250"/>
            </a:xfrm>
            <a:prstGeom prst="rect">
              <a:avLst/>
            </a:prstGeom>
          </p:spPr>
        </p:pic>
        <p:sp>
          <p:nvSpPr>
            <p:cNvPr id="2" name="Oval 1">
              <a:extLst>
                <a:ext uri="{FF2B5EF4-FFF2-40B4-BE49-F238E27FC236}">
                  <a16:creationId xmlns:a16="http://schemas.microsoft.com/office/drawing/2014/main" id="{350E5F57-AB4F-4923-9973-E21D778FC444}"/>
                </a:ext>
              </a:extLst>
            </p:cNvPr>
            <p:cNvSpPr/>
            <p:nvPr/>
          </p:nvSpPr>
          <p:spPr>
            <a:xfrm>
              <a:off x="8034337" y="1585608"/>
              <a:ext cx="3762375" cy="397699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extBox 3">
            <a:extLst>
              <a:ext uri="{FF2B5EF4-FFF2-40B4-BE49-F238E27FC236}">
                <a16:creationId xmlns:a16="http://schemas.microsoft.com/office/drawing/2014/main" id="{8476C6B3-DE9E-4C52-B125-8B705A66338C}"/>
              </a:ext>
            </a:extLst>
          </p:cNvPr>
          <p:cNvSpPr txBox="1"/>
          <p:nvPr/>
        </p:nvSpPr>
        <p:spPr>
          <a:xfrm>
            <a:off x="1992949" y="183389"/>
            <a:ext cx="8206095" cy="1138773"/>
          </a:xfrm>
          <a:prstGeom prst="rect">
            <a:avLst/>
          </a:prstGeom>
          <a:noFill/>
        </p:spPr>
        <p:txBody>
          <a:bodyPr wrap="square" rtlCol="0">
            <a:spAutoFit/>
          </a:bodyPr>
          <a:lstStyle/>
          <a:p>
            <a:pPr algn="ctr"/>
            <a:r>
              <a:rPr lang="en-CA" sz="3600" dirty="0">
                <a:solidFill>
                  <a:srgbClr val="C00000"/>
                </a:solidFill>
              </a:rPr>
              <a:t>P</a:t>
            </a:r>
            <a:r>
              <a:rPr lang="en-CA" sz="3200" dirty="0">
                <a:solidFill>
                  <a:srgbClr val="C00000"/>
                </a:solidFill>
              </a:rPr>
              <a:t>ROVINCIAL </a:t>
            </a:r>
            <a:r>
              <a:rPr lang="en-CA" sz="3600" dirty="0">
                <a:solidFill>
                  <a:srgbClr val="C00000"/>
                </a:solidFill>
              </a:rPr>
              <a:t>A</a:t>
            </a:r>
            <a:r>
              <a:rPr lang="en-CA" sz="3200" dirty="0">
                <a:solidFill>
                  <a:srgbClr val="C00000"/>
                </a:solidFill>
              </a:rPr>
              <a:t>ERIAL</a:t>
            </a:r>
            <a:r>
              <a:rPr lang="en-CA" sz="3600" dirty="0">
                <a:solidFill>
                  <a:srgbClr val="C00000"/>
                </a:solidFill>
              </a:rPr>
              <a:t> O</a:t>
            </a:r>
            <a:r>
              <a:rPr lang="en-CA" sz="3200" dirty="0">
                <a:solidFill>
                  <a:srgbClr val="C00000"/>
                </a:solidFill>
              </a:rPr>
              <a:t>VERVIEW</a:t>
            </a:r>
            <a:r>
              <a:rPr lang="en-CA" sz="3600" dirty="0">
                <a:solidFill>
                  <a:srgbClr val="C00000"/>
                </a:solidFill>
              </a:rPr>
              <a:t> S</a:t>
            </a:r>
            <a:r>
              <a:rPr lang="en-CA" sz="3200" dirty="0">
                <a:solidFill>
                  <a:srgbClr val="C00000"/>
                </a:solidFill>
              </a:rPr>
              <a:t>URVEY </a:t>
            </a:r>
          </a:p>
          <a:p>
            <a:pPr algn="ctr"/>
            <a:r>
              <a:rPr lang="en-CA" sz="3200" dirty="0">
                <a:solidFill>
                  <a:srgbClr val="C00000"/>
                </a:solidFill>
              </a:rPr>
              <a:t>1998-2020</a:t>
            </a:r>
            <a:endParaRPr lang="en-US" sz="3200" dirty="0">
              <a:solidFill>
                <a:srgbClr val="C00000"/>
              </a:solidFill>
            </a:endParaRPr>
          </a:p>
        </p:txBody>
      </p:sp>
      <p:sp>
        <p:nvSpPr>
          <p:cNvPr id="6" name="TextBox 5">
            <a:extLst>
              <a:ext uri="{FF2B5EF4-FFF2-40B4-BE49-F238E27FC236}">
                <a16:creationId xmlns:a16="http://schemas.microsoft.com/office/drawing/2014/main" id="{D6B95792-D02C-4D4C-B6E5-3043BF556B47}"/>
              </a:ext>
            </a:extLst>
          </p:cNvPr>
          <p:cNvSpPr txBox="1"/>
          <p:nvPr/>
        </p:nvSpPr>
        <p:spPr>
          <a:xfrm>
            <a:off x="2010078" y="1828799"/>
            <a:ext cx="3272041" cy="523220"/>
          </a:xfrm>
          <a:prstGeom prst="rect">
            <a:avLst/>
          </a:prstGeom>
          <a:noFill/>
        </p:spPr>
        <p:txBody>
          <a:bodyPr wrap="square" rtlCol="0">
            <a:spAutoFit/>
          </a:bodyPr>
          <a:lstStyle/>
          <a:p>
            <a:r>
              <a:rPr lang="en-CA" sz="2800" i="1" dirty="0" err="1">
                <a:solidFill>
                  <a:srgbClr val="C00000"/>
                </a:solidFill>
              </a:rPr>
              <a:t>Dryocoetes</a:t>
            </a:r>
            <a:r>
              <a:rPr lang="en-CA" sz="2800" i="1" dirty="0">
                <a:solidFill>
                  <a:srgbClr val="C00000"/>
                </a:solidFill>
              </a:rPr>
              <a:t> </a:t>
            </a:r>
            <a:r>
              <a:rPr lang="en-CA" sz="2800" i="1" dirty="0" err="1">
                <a:solidFill>
                  <a:srgbClr val="C00000"/>
                </a:solidFill>
              </a:rPr>
              <a:t>confusus</a:t>
            </a:r>
            <a:endParaRPr lang="en-US" sz="2800" i="1" dirty="0">
              <a:solidFill>
                <a:srgbClr val="C00000"/>
              </a:solidFill>
            </a:endParaRPr>
          </a:p>
        </p:txBody>
      </p:sp>
    </p:spTree>
    <p:extLst>
      <p:ext uri="{BB962C8B-B14F-4D97-AF65-F5344CB8AC3E}">
        <p14:creationId xmlns:p14="http://schemas.microsoft.com/office/powerpoint/2010/main" val="23174647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82413CC-69E6-4BDA-A88D-E4EF8F95B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4F1F7357-8633-4CE7-BF80-475EE8A2FA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6" name="Freeform 5">
              <a:extLst>
                <a:ext uri="{FF2B5EF4-FFF2-40B4-BE49-F238E27FC236}">
                  <a16:creationId xmlns:a16="http://schemas.microsoft.com/office/drawing/2014/main" id="{E402FE4E-C12D-497C-AF81-F08E4E02B4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6">
              <a:extLst>
                <a:ext uri="{FF2B5EF4-FFF2-40B4-BE49-F238E27FC236}">
                  <a16:creationId xmlns:a16="http://schemas.microsoft.com/office/drawing/2014/main" id="{59247B10-170D-4E62-849A-38FCB43C6A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7">
              <a:extLst>
                <a:ext uri="{FF2B5EF4-FFF2-40B4-BE49-F238E27FC236}">
                  <a16:creationId xmlns:a16="http://schemas.microsoft.com/office/drawing/2014/main" id="{89A587A7-1BEF-45AA-9EFC-6558A8749C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8">
              <a:extLst>
                <a:ext uri="{FF2B5EF4-FFF2-40B4-BE49-F238E27FC236}">
                  <a16:creationId xmlns:a16="http://schemas.microsoft.com/office/drawing/2014/main" id="{AC25B5A1-6EF7-44EC-A2F0-1EDC96A79B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9">
              <a:extLst>
                <a:ext uri="{FF2B5EF4-FFF2-40B4-BE49-F238E27FC236}">
                  <a16:creationId xmlns:a16="http://schemas.microsoft.com/office/drawing/2014/main" id="{80B8582C-7E17-4115-9FF1-979C8405CB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0">
              <a:extLst>
                <a:ext uri="{FF2B5EF4-FFF2-40B4-BE49-F238E27FC236}">
                  <a16:creationId xmlns:a16="http://schemas.microsoft.com/office/drawing/2014/main" id="{F6C4AB66-7A18-4E51-935B-237F4CA827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1">
              <a:extLst>
                <a:ext uri="{FF2B5EF4-FFF2-40B4-BE49-F238E27FC236}">
                  <a16:creationId xmlns:a16="http://schemas.microsoft.com/office/drawing/2014/main" id="{CDF12911-A240-4580-8788-0C49DB1FED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2">
              <a:extLst>
                <a:ext uri="{FF2B5EF4-FFF2-40B4-BE49-F238E27FC236}">
                  <a16:creationId xmlns:a16="http://schemas.microsoft.com/office/drawing/2014/main" id="{EAE0F5DE-442D-4F6C-B02C-2568ED1958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3">
              <a:extLst>
                <a:ext uri="{FF2B5EF4-FFF2-40B4-BE49-F238E27FC236}">
                  <a16:creationId xmlns:a16="http://schemas.microsoft.com/office/drawing/2014/main" id="{4F24A002-AFDE-4034-85BE-CBF005AE92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4">
              <a:extLst>
                <a:ext uri="{FF2B5EF4-FFF2-40B4-BE49-F238E27FC236}">
                  <a16:creationId xmlns:a16="http://schemas.microsoft.com/office/drawing/2014/main" id="{36F0721E-B4B0-4A6C-A92C-F8DE92D3AC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5">
              <a:extLst>
                <a:ext uri="{FF2B5EF4-FFF2-40B4-BE49-F238E27FC236}">
                  <a16:creationId xmlns:a16="http://schemas.microsoft.com/office/drawing/2014/main" id="{54D2DC98-69F8-4F2F-9D45-BDFFA5E2BB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16">
              <a:extLst>
                <a:ext uri="{FF2B5EF4-FFF2-40B4-BE49-F238E27FC236}">
                  <a16:creationId xmlns:a16="http://schemas.microsoft.com/office/drawing/2014/main" id="{0A636E33-DC38-40B9-B941-037E5D8603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17">
              <a:extLst>
                <a:ext uri="{FF2B5EF4-FFF2-40B4-BE49-F238E27FC236}">
                  <a16:creationId xmlns:a16="http://schemas.microsoft.com/office/drawing/2014/main" id="{03D30690-68C2-4AEC-9789-1495D97E19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18">
              <a:extLst>
                <a:ext uri="{FF2B5EF4-FFF2-40B4-BE49-F238E27FC236}">
                  <a16:creationId xmlns:a16="http://schemas.microsoft.com/office/drawing/2014/main" id="{1020B1B9-821B-49FB-BDC9-57DA08CBC3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19">
              <a:extLst>
                <a:ext uri="{FF2B5EF4-FFF2-40B4-BE49-F238E27FC236}">
                  <a16:creationId xmlns:a16="http://schemas.microsoft.com/office/drawing/2014/main" id="{720EDCE4-8B18-413F-989E-E79628E5AF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0">
              <a:extLst>
                <a:ext uri="{FF2B5EF4-FFF2-40B4-BE49-F238E27FC236}">
                  <a16:creationId xmlns:a16="http://schemas.microsoft.com/office/drawing/2014/main" id="{8563351E-0DDD-4FC8-8D0C-1E446E3C1B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15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1">
              <a:extLst>
                <a:ext uri="{FF2B5EF4-FFF2-40B4-BE49-F238E27FC236}">
                  <a16:creationId xmlns:a16="http://schemas.microsoft.com/office/drawing/2014/main" id="{15E8B705-64E7-4513-B3CB-BF46C35732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15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22">
              <a:extLst>
                <a:ext uri="{FF2B5EF4-FFF2-40B4-BE49-F238E27FC236}">
                  <a16:creationId xmlns:a16="http://schemas.microsoft.com/office/drawing/2014/main" id="{30DAEE1C-EBB5-47F5-9E76-564FCFDBFC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23">
              <a:extLst>
                <a:ext uri="{FF2B5EF4-FFF2-40B4-BE49-F238E27FC236}">
                  <a16:creationId xmlns:a16="http://schemas.microsoft.com/office/drawing/2014/main" id="{EDB255E9-A3E2-4098-99A1-FE38FAD15D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Freeform 24">
              <a:extLst>
                <a:ext uri="{FF2B5EF4-FFF2-40B4-BE49-F238E27FC236}">
                  <a16:creationId xmlns:a16="http://schemas.microsoft.com/office/drawing/2014/main" id="{D2507F2A-27AF-4833-8273-5FC9A98863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Freeform 25">
              <a:extLst>
                <a:ext uri="{FF2B5EF4-FFF2-40B4-BE49-F238E27FC236}">
                  <a16:creationId xmlns:a16="http://schemas.microsoft.com/office/drawing/2014/main" id="{8DFB8904-0CB8-45AD-ABD2-F7A582365E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3" name="Title 2">
            <a:extLst>
              <a:ext uri="{FF2B5EF4-FFF2-40B4-BE49-F238E27FC236}">
                <a16:creationId xmlns:a16="http://schemas.microsoft.com/office/drawing/2014/main" id="{210B1967-52F8-477B-BFED-D3AC929C9531}"/>
              </a:ext>
            </a:extLst>
          </p:cNvPr>
          <p:cNvSpPr>
            <a:spLocks noGrp="1"/>
          </p:cNvSpPr>
          <p:nvPr>
            <p:ph type="title"/>
          </p:nvPr>
        </p:nvSpPr>
        <p:spPr>
          <a:xfrm>
            <a:off x="1759287" y="798881"/>
            <a:ext cx="8673427" cy="1048945"/>
          </a:xfrm>
        </p:spPr>
        <p:txBody>
          <a:bodyPr>
            <a:normAutofit/>
          </a:bodyPr>
          <a:lstStyle/>
          <a:p>
            <a:pPr algn="ctr"/>
            <a:r>
              <a:rPr lang="en-CA" sz="3400" dirty="0"/>
              <a:t>KBR Historical trends &amp; current issues</a:t>
            </a:r>
            <a:br>
              <a:rPr lang="en-CA" sz="3400" dirty="0"/>
            </a:br>
            <a:r>
              <a:rPr lang="en-CA" sz="3400" dirty="0"/>
              <a:t>Western Balsam Bark Beetle</a:t>
            </a:r>
          </a:p>
        </p:txBody>
      </p:sp>
      <p:graphicFrame>
        <p:nvGraphicFramePr>
          <p:cNvPr id="10" name="Content Placeholder 6">
            <a:extLst>
              <a:ext uri="{FF2B5EF4-FFF2-40B4-BE49-F238E27FC236}">
                <a16:creationId xmlns:a16="http://schemas.microsoft.com/office/drawing/2014/main" id="{0A9A1938-7E28-E6E0-774A-27FFA55FCF94}"/>
              </a:ext>
            </a:extLst>
          </p:cNvPr>
          <p:cNvGraphicFramePr>
            <a:graphicFrameLocks noGrp="1"/>
          </p:cNvGraphicFramePr>
          <p:nvPr>
            <p:ph idx="1"/>
            <p:extLst>
              <p:ext uri="{D42A27DB-BD31-4B8C-83A1-F6EECF244321}">
                <p14:modId xmlns:p14="http://schemas.microsoft.com/office/powerpoint/2010/main" val="2445664838"/>
              </p:ext>
            </p:extLst>
          </p:nvPr>
        </p:nvGraphicFramePr>
        <p:xfrm>
          <a:off x="807722" y="1990976"/>
          <a:ext cx="10576558" cy="417546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19671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B602DB-4070-4E45-BF18-0299C0D5103A}"/>
              </a:ext>
            </a:extLst>
          </p:cNvPr>
          <p:cNvSpPr>
            <a:spLocks noGrp="1"/>
          </p:cNvSpPr>
          <p:nvPr>
            <p:ph type="title"/>
          </p:nvPr>
        </p:nvSpPr>
        <p:spPr>
          <a:xfrm>
            <a:off x="635000" y="640823"/>
            <a:ext cx="3418659" cy="5583148"/>
          </a:xfrm>
        </p:spPr>
        <p:txBody>
          <a:bodyPr anchor="ctr">
            <a:normAutofit/>
          </a:bodyPr>
          <a:lstStyle/>
          <a:p>
            <a:r>
              <a:rPr lang="en-CA" sz="5400"/>
              <a:t>Western Balsam Bark Beetle</a:t>
            </a:r>
            <a:br>
              <a:rPr lang="en-CA" sz="5400"/>
            </a:br>
            <a:br>
              <a:rPr lang="en-CA" sz="5400"/>
            </a:br>
            <a:r>
              <a:rPr lang="en-CA" sz="5400"/>
              <a:t>Boundary</a:t>
            </a:r>
          </a:p>
        </p:txBody>
      </p:sp>
      <p:sp>
        <p:nvSpPr>
          <p:cNvPr id="25"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0" name="Content Placeholder 5">
            <a:extLst>
              <a:ext uri="{FF2B5EF4-FFF2-40B4-BE49-F238E27FC236}">
                <a16:creationId xmlns:a16="http://schemas.microsoft.com/office/drawing/2014/main" id="{8AC6825F-010D-3D49-0F4E-84855E2EE538}"/>
              </a:ext>
            </a:extLst>
          </p:cNvPr>
          <p:cNvGraphicFramePr>
            <a:graphicFrameLocks noGrp="1"/>
          </p:cNvGraphicFramePr>
          <p:nvPr>
            <p:ph idx="1"/>
            <p:extLst>
              <p:ext uri="{D42A27DB-BD31-4B8C-83A1-F6EECF244321}">
                <p14:modId xmlns:p14="http://schemas.microsoft.com/office/powerpoint/2010/main" val="268979178"/>
              </p:ext>
            </p:extLst>
          </p:nvPr>
        </p:nvGraphicFramePr>
        <p:xfrm>
          <a:off x="4648018" y="640822"/>
          <a:ext cx="6900512" cy="553614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471934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lsam Woolly Adelgid - Province of British Columbia">
            <a:extLst>
              <a:ext uri="{FF2B5EF4-FFF2-40B4-BE49-F238E27FC236}">
                <a16:creationId xmlns:a16="http://schemas.microsoft.com/office/drawing/2014/main" id="{504F57EB-F634-4F6D-8EAA-41AC7C3919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1444" y="1194008"/>
            <a:ext cx="3886684" cy="5308240"/>
          </a:xfrm>
          <a:prstGeom prst="rect">
            <a:avLst/>
          </a:prstGeom>
          <a:ln w="254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08D6F35-D1A9-4116-AE9A-ECE1B0A6B3BA}"/>
              </a:ext>
            </a:extLst>
          </p:cNvPr>
          <p:cNvSpPr txBox="1"/>
          <p:nvPr/>
        </p:nvSpPr>
        <p:spPr>
          <a:xfrm>
            <a:off x="4787900" y="331328"/>
            <a:ext cx="6527800"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4000" b="0" i="0" u="none" strike="noStrike" kern="1200" cap="none" spc="0" normalizeH="0" baseline="0" noProof="0" dirty="0">
                <a:ln>
                  <a:noFill/>
                </a:ln>
                <a:solidFill>
                  <a:srgbClr val="C00000"/>
                </a:solidFill>
                <a:effectLst/>
                <a:uLnTx/>
                <a:uFillTx/>
                <a:latin typeface="Calibri" panose="020F0502020204030204"/>
                <a:ea typeface="+mn-ea"/>
                <a:cs typeface="+mn-cs"/>
              </a:rPr>
              <a:t>F</a:t>
            </a:r>
            <a:r>
              <a:rPr kumimoji="0" lang="en-CA" sz="3600" b="0" i="0" u="none" strike="noStrike" kern="1200" cap="none" spc="0" normalizeH="0" baseline="0" noProof="0" dirty="0">
                <a:ln>
                  <a:noFill/>
                </a:ln>
                <a:solidFill>
                  <a:srgbClr val="C00000"/>
                </a:solidFill>
                <a:effectLst/>
                <a:uLnTx/>
                <a:uFillTx/>
                <a:latin typeface="Calibri" panose="020F0502020204030204"/>
                <a:ea typeface="+mn-ea"/>
                <a:cs typeface="+mn-cs"/>
              </a:rPr>
              <a:t>OREST</a:t>
            </a:r>
            <a:r>
              <a:rPr kumimoji="0" lang="en-CA" sz="4000" b="0" i="0" u="none" strike="noStrike" kern="1200" cap="none" spc="0" normalizeH="0" baseline="0" noProof="0" dirty="0">
                <a:ln>
                  <a:noFill/>
                </a:ln>
                <a:solidFill>
                  <a:srgbClr val="C00000"/>
                </a:solidFill>
                <a:effectLst/>
                <a:uLnTx/>
                <a:uFillTx/>
                <a:latin typeface="Calibri" panose="020F0502020204030204"/>
                <a:ea typeface="+mn-ea"/>
                <a:cs typeface="+mn-cs"/>
              </a:rPr>
              <a:t> I</a:t>
            </a:r>
            <a:r>
              <a:rPr kumimoji="0" lang="en-CA" sz="3600" b="0" i="0" u="none" strike="noStrike" kern="1200" cap="none" spc="0" normalizeH="0" baseline="0" noProof="0" dirty="0">
                <a:ln>
                  <a:noFill/>
                </a:ln>
                <a:solidFill>
                  <a:srgbClr val="C00000"/>
                </a:solidFill>
                <a:effectLst/>
                <a:uLnTx/>
                <a:uFillTx/>
                <a:latin typeface="Calibri" panose="020F0502020204030204"/>
                <a:ea typeface="+mn-ea"/>
                <a:cs typeface="+mn-cs"/>
              </a:rPr>
              <a:t>NVASIVE</a:t>
            </a:r>
            <a:r>
              <a:rPr lang="en-CA" sz="4000" dirty="0">
                <a:solidFill>
                  <a:srgbClr val="C00000"/>
                </a:solidFill>
                <a:latin typeface="Calibri" panose="020F0502020204030204"/>
              </a:rPr>
              <a:t>S</a:t>
            </a:r>
            <a:r>
              <a:rPr kumimoji="0" lang="en-CA" sz="4000" b="0" i="0" u="none" strike="noStrike" kern="1200" cap="none" spc="0" normalizeH="0" baseline="0" noProof="0" dirty="0">
                <a:ln>
                  <a:noFill/>
                </a:ln>
                <a:solidFill>
                  <a:srgbClr val="C00000"/>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200" b="0" i="0" u="none" strike="noStrike" kern="1200" cap="none" spc="0" normalizeH="0" baseline="0" noProof="0" dirty="0">
                <a:ln>
                  <a:noFill/>
                </a:ln>
                <a:solidFill>
                  <a:prstClr val="black"/>
                </a:solidFill>
                <a:effectLst/>
                <a:uLnTx/>
                <a:uFillTx/>
                <a:latin typeface="Calibri" panose="020F0502020204030204"/>
                <a:ea typeface="+mn-ea"/>
                <a:cs typeface="+mn-cs"/>
              </a:rPr>
              <a:t>Balsam Woolly Adelgid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err="1">
                <a:ln>
                  <a:noFill/>
                </a:ln>
                <a:solidFill>
                  <a:srgbClr val="222222"/>
                </a:solidFill>
                <a:effectLst/>
                <a:uLnTx/>
                <a:uFillTx/>
                <a:latin typeface="Calibri" panose="020F0502020204030204"/>
                <a:ea typeface="+mn-ea"/>
                <a:cs typeface="+mn-cs"/>
              </a:rPr>
              <a:t>Adelges</a:t>
            </a:r>
            <a:r>
              <a:rPr kumimoji="0" lang="en-US" sz="2800" b="0" i="1" u="none" strike="noStrike" kern="1200" cap="none" spc="0" normalizeH="0" baseline="0" noProof="0" dirty="0">
                <a:ln>
                  <a:noFill/>
                </a:ln>
                <a:solidFill>
                  <a:srgbClr val="222222"/>
                </a:solidFill>
                <a:effectLst/>
                <a:uLnTx/>
                <a:uFillTx/>
                <a:latin typeface="Calibri" panose="020F0502020204030204"/>
                <a:ea typeface="+mn-ea"/>
                <a:cs typeface="+mn-cs"/>
              </a:rPr>
              <a:t> </a:t>
            </a:r>
            <a:r>
              <a:rPr kumimoji="0" lang="en-US" sz="2800" b="0" i="1" u="none" strike="noStrike" kern="1200" cap="none" spc="0" normalizeH="0" baseline="0" noProof="0" dirty="0" err="1">
                <a:ln>
                  <a:noFill/>
                </a:ln>
                <a:solidFill>
                  <a:srgbClr val="222222"/>
                </a:solidFill>
                <a:effectLst/>
                <a:uLnTx/>
                <a:uFillTx/>
                <a:latin typeface="Calibri" panose="020F0502020204030204"/>
                <a:ea typeface="+mn-ea"/>
                <a:cs typeface="+mn-cs"/>
              </a:rPr>
              <a:t>piceae</a:t>
            </a:r>
            <a:r>
              <a:rPr kumimoji="0" lang="en-US" sz="2800" b="0" i="1" u="none" strike="noStrike" kern="1200" cap="none" spc="0" normalizeH="0" baseline="0" noProof="0" dirty="0">
                <a:ln>
                  <a:noFill/>
                </a:ln>
                <a:solidFill>
                  <a:srgbClr val="222222"/>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222222"/>
                </a:solidFill>
                <a:effectLst/>
                <a:uLnTx/>
                <a:uFillTx/>
                <a:latin typeface="Calibri" panose="020F0502020204030204"/>
                <a:ea typeface="+mn-ea"/>
                <a:cs typeface="+mn-cs"/>
              </a:rPr>
              <a:t>(</a:t>
            </a:r>
            <a:r>
              <a:rPr kumimoji="0" lang="en-US" sz="2800" b="0" i="0" u="none" strike="noStrike" kern="1200" cap="none" spc="0" normalizeH="0" baseline="0" noProof="0" dirty="0" err="1">
                <a:ln>
                  <a:noFill/>
                </a:ln>
                <a:solidFill>
                  <a:srgbClr val="222222"/>
                </a:solidFill>
                <a:effectLst/>
                <a:uLnTx/>
                <a:uFillTx/>
                <a:latin typeface="Calibri" panose="020F0502020204030204"/>
                <a:ea typeface="+mn-ea"/>
                <a:cs typeface="+mn-cs"/>
              </a:rPr>
              <a:t>Ratzeburg</a:t>
            </a:r>
            <a:r>
              <a:rPr kumimoji="0" lang="en-US" sz="2800" b="0" i="0" u="none" strike="noStrike" kern="1200" cap="none" spc="0" normalizeH="0" baseline="0" noProof="0" dirty="0">
                <a:ln>
                  <a:noFill/>
                </a:ln>
                <a:solidFill>
                  <a:srgbClr val="222222"/>
                </a:solidFill>
                <a:effectLst/>
                <a:uLnTx/>
                <a:uFillTx/>
                <a:latin typeface="Calibri" panose="020F0502020204030204"/>
                <a:ea typeface="+mn-ea"/>
                <a:cs typeface="+mn-cs"/>
              </a:rPr>
              <a:t>)</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056" name="Picture 8" descr="Region 10 - Forest &amp;amp; Grassland Health">
            <a:extLst>
              <a:ext uri="{FF2B5EF4-FFF2-40B4-BE49-F238E27FC236}">
                <a16:creationId xmlns:a16="http://schemas.microsoft.com/office/drawing/2014/main" id="{4AEABB0F-E9C7-41D9-8772-A25DE55237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3968938" y="2952455"/>
            <a:ext cx="4056906" cy="3042679"/>
          </a:xfrm>
          <a:prstGeom prst="rect">
            <a:avLst/>
          </a:prstGeom>
          <a:ln w="254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58" name="Picture 10" descr="Signs and symptoms of foliage and twigs - Bugwoodwiki">
            <a:extLst>
              <a:ext uri="{FF2B5EF4-FFF2-40B4-BE49-F238E27FC236}">
                <a16:creationId xmlns:a16="http://schemas.microsoft.com/office/drawing/2014/main" id="{02B45D3A-E1CF-49A0-B22F-96454647428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05854" y="3523405"/>
            <a:ext cx="4027731" cy="2978843"/>
          </a:xfrm>
          <a:prstGeom prst="rect">
            <a:avLst/>
          </a:prstGeom>
          <a:ln w="254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60" name="Picture 12" descr="Region 10 - Forest &amp;amp; Grassland Health">
            <a:extLst>
              <a:ext uri="{FF2B5EF4-FFF2-40B4-BE49-F238E27FC236}">
                <a16:creationId xmlns:a16="http://schemas.microsoft.com/office/drawing/2014/main" id="{2DD4EF26-3C6C-4223-A410-8F157B2246A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17563"/>
          <a:stretch/>
        </p:blipFill>
        <p:spPr bwMode="auto">
          <a:xfrm rot="5400000">
            <a:off x="9888959" y="2104205"/>
            <a:ext cx="1583185" cy="1962303"/>
          </a:xfrm>
          <a:prstGeom prst="rect">
            <a:avLst/>
          </a:prstGeom>
          <a:ln w="254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07715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a:extLst>
              <a:ext uri="{FF2B5EF4-FFF2-40B4-BE49-F238E27FC236}">
                <a16:creationId xmlns:a16="http://schemas.microsoft.com/office/drawing/2014/main" id="{95BC29C1-71AE-7569-E26C-0655EDA1DB70}"/>
              </a:ext>
            </a:extLst>
          </p:cNvPr>
          <p:cNvGraphicFramePr>
            <a:graphicFrameLocks noChangeAspect="1"/>
          </p:cNvGraphicFramePr>
          <p:nvPr>
            <p:extLst>
              <p:ext uri="{D42A27DB-BD31-4B8C-83A1-F6EECF244321}">
                <p14:modId xmlns:p14="http://schemas.microsoft.com/office/powerpoint/2010/main" val="4256475501"/>
              </p:ext>
            </p:extLst>
          </p:nvPr>
        </p:nvGraphicFramePr>
        <p:xfrm>
          <a:off x="92074" y="92075"/>
          <a:ext cx="8578959" cy="6761522"/>
        </p:xfrm>
        <a:graphic>
          <a:graphicData uri="http://schemas.openxmlformats.org/presentationml/2006/ole">
            <mc:AlternateContent xmlns:mc="http://schemas.openxmlformats.org/markup-compatibility/2006">
              <mc:Choice xmlns:v="urn:schemas-microsoft-com:vml" Requires="v">
                <p:oleObj name="Acrobat Document" r:id="rId2" imgW="2465456" imgH="1942875" progId="Acrobat.Document.DC">
                  <p:embed/>
                </p:oleObj>
              </mc:Choice>
              <mc:Fallback>
                <p:oleObj name="Acrobat Document" r:id="rId2" imgW="2465456" imgH="1942875" progId="Acrobat.Document.DC">
                  <p:embed/>
                  <p:pic>
                    <p:nvPicPr>
                      <p:cNvPr id="0" name=""/>
                      <p:cNvPicPr/>
                      <p:nvPr/>
                    </p:nvPicPr>
                    <p:blipFill>
                      <a:blip r:embed="rId3"/>
                      <a:stretch>
                        <a:fillRect/>
                      </a:stretch>
                    </p:blipFill>
                    <p:spPr>
                      <a:xfrm>
                        <a:off x="92074" y="92075"/>
                        <a:ext cx="8578959" cy="6761522"/>
                      </a:xfrm>
                      <a:prstGeom prst="rect">
                        <a:avLst/>
                      </a:prstGeom>
                    </p:spPr>
                  </p:pic>
                </p:oleObj>
              </mc:Fallback>
            </mc:AlternateContent>
          </a:graphicData>
        </a:graphic>
      </p:graphicFrame>
      <p:sp>
        <p:nvSpPr>
          <p:cNvPr id="7" name="TextBox 6">
            <a:extLst>
              <a:ext uri="{FF2B5EF4-FFF2-40B4-BE49-F238E27FC236}">
                <a16:creationId xmlns:a16="http://schemas.microsoft.com/office/drawing/2014/main" id="{8AFE69E5-56E3-7DA2-99A0-B6CBD86D3E81}"/>
              </a:ext>
            </a:extLst>
          </p:cNvPr>
          <p:cNvSpPr txBox="1"/>
          <p:nvPr/>
        </p:nvSpPr>
        <p:spPr>
          <a:xfrm>
            <a:off x="8926603" y="716087"/>
            <a:ext cx="3464282" cy="954107"/>
          </a:xfrm>
          <a:prstGeom prst="rect">
            <a:avLst/>
          </a:prstGeom>
          <a:noFill/>
        </p:spPr>
        <p:txBody>
          <a:bodyPr wrap="none" rtlCol="0">
            <a:spAutoFit/>
          </a:bodyPr>
          <a:lstStyle/>
          <a:p>
            <a:r>
              <a:rPr lang="en-CA" sz="2800" dirty="0"/>
              <a:t>2022 Balsam woolly </a:t>
            </a:r>
          </a:p>
          <a:p>
            <a:pPr algn="ctr"/>
            <a:r>
              <a:rPr lang="en-CA" sz="2800" dirty="0"/>
              <a:t>adelgid incidence</a:t>
            </a:r>
          </a:p>
        </p:txBody>
      </p:sp>
    </p:spTree>
    <p:extLst>
      <p:ext uri="{BB962C8B-B14F-4D97-AF65-F5344CB8AC3E}">
        <p14:creationId xmlns:p14="http://schemas.microsoft.com/office/powerpoint/2010/main" val="31741014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5" name="Rectangle 1034">
            <a:extLst>
              <a:ext uri="{FF2B5EF4-FFF2-40B4-BE49-F238E27FC236}">
                <a16:creationId xmlns:a16="http://schemas.microsoft.com/office/drawing/2014/main" id="{B43B9CA2-4B31-4ACD-9A9F-B8E6C6420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a:extLst>
              <a:ext uri="{FF2B5EF4-FFF2-40B4-BE49-F238E27FC236}">
                <a16:creationId xmlns:a16="http://schemas.microsoft.com/office/drawing/2014/main" id="{DCDEF8AF-176A-4905-EBED-7F1F0800EF5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334" r="2214" b="-3"/>
          <a:stretch/>
        </p:blipFill>
        <p:spPr bwMode="auto">
          <a:xfrm>
            <a:off x="8529321" y="10"/>
            <a:ext cx="3662680" cy="3401558"/>
          </a:xfrm>
          <a:custGeom>
            <a:avLst/>
            <a:gdLst/>
            <a:ahLst/>
            <a:cxnLst/>
            <a:rect l="l" t="t" r="r" b="b"/>
            <a:pathLst>
              <a:path w="3662680" h="3401568">
                <a:moveTo>
                  <a:pt x="0" y="0"/>
                </a:moveTo>
                <a:lnTo>
                  <a:pt x="3662680" y="0"/>
                </a:lnTo>
                <a:lnTo>
                  <a:pt x="3662680" y="3401568"/>
                </a:lnTo>
                <a:lnTo>
                  <a:pt x="774527" y="3401568"/>
                </a:lnTo>
                <a:lnTo>
                  <a:pt x="769892" y="3133175"/>
                </a:lnTo>
                <a:cubicBezTo>
                  <a:pt x="732577" y="2055441"/>
                  <a:pt x="492520" y="1056020"/>
                  <a:pt x="104445" y="215033"/>
                </a:cubicBezTo>
                <a:close/>
              </a:path>
            </a:pathLst>
          </a:cu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F71B2F56-9F3B-F8EC-8244-6F307D5A516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044" r="-3" b="-3"/>
          <a:stretch/>
        </p:blipFill>
        <p:spPr bwMode="auto">
          <a:xfrm>
            <a:off x="5115314" y="10"/>
            <a:ext cx="4118110" cy="3401558"/>
          </a:xfrm>
          <a:custGeom>
            <a:avLst/>
            <a:gdLst/>
            <a:ahLst/>
            <a:cxnLst/>
            <a:rect l="l" t="t" r="r" b="b"/>
            <a:pathLst>
              <a:path w="4118110" h="3401568">
                <a:moveTo>
                  <a:pt x="0" y="0"/>
                </a:moveTo>
                <a:lnTo>
                  <a:pt x="3343575" y="0"/>
                </a:lnTo>
                <a:lnTo>
                  <a:pt x="3448028" y="215050"/>
                </a:lnTo>
                <a:cubicBezTo>
                  <a:pt x="3836103" y="1056037"/>
                  <a:pt x="4076161" y="2055458"/>
                  <a:pt x="4113475" y="3133192"/>
                </a:cubicBezTo>
                <a:lnTo>
                  <a:pt x="4118110" y="3401568"/>
                </a:lnTo>
                <a:lnTo>
                  <a:pt x="801224" y="3401568"/>
                </a:lnTo>
                <a:lnTo>
                  <a:pt x="797493" y="3185579"/>
                </a:lnTo>
                <a:cubicBezTo>
                  <a:pt x="756786" y="2009870"/>
                  <a:pt x="474799" y="927359"/>
                  <a:pt x="22579" y="42066"/>
                </a:cubicBezTo>
                <a:close/>
              </a:path>
            </a:pathLst>
          </a:cu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EDE3A36D-D548-F521-FC39-94202F5DABA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4645" r="-1" b="17143"/>
          <a:stretch/>
        </p:blipFill>
        <p:spPr bwMode="auto">
          <a:xfrm>
            <a:off x="5168353" y="3456432"/>
            <a:ext cx="7023646" cy="3401568"/>
          </a:xfrm>
          <a:custGeom>
            <a:avLst/>
            <a:gdLst/>
            <a:ahLst/>
            <a:cxnLst/>
            <a:rect l="l" t="t" r="r" b="b"/>
            <a:pathLst>
              <a:path w="7023646" h="3401568">
                <a:moveTo>
                  <a:pt x="749132" y="0"/>
                </a:moveTo>
                <a:lnTo>
                  <a:pt x="7023646" y="0"/>
                </a:lnTo>
                <a:lnTo>
                  <a:pt x="7023646" y="3401568"/>
                </a:lnTo>
                <a:lnTo>
                  <a:pt x="0" y="3401568"/>
                </a:lnTo>
                <a:lnTo>
                  <a:pt x="79008" y="3238906"/>
                </a:lnTo>
                <a:cubicBezTo>
                  <a:pt x="502362" y="2321466"/>
                  <a:pt x="749563" y="1215476"/>
                  <a:pt x="749563" y="24956"/>
                </a:cubicBezTo>
                <a:close/>
              </a:path>
            </a:pathLst>
          </a:custGeom>
          <a:noFill/>
          <a:extLst>
            <a:ext uri="{909E8E84-426E-40DD-AFC4-6F175D3DCCD1}">
              <a14:hiddenFill xmlns:a14="http://schemas.microsoft.com/office/drawing/2010/main">
                <a:solidFill>
                  <a:srgbClr val="FFFFFF"/>
                </a:solidFill>
              </a14:hiddenFill>
            </a:ext>
          </a:extLst>
        </p:spPr>
      </p:pic>
      <p:sp useBgFill="1">
        <p:nvSpPr>
          <p:cNvPr id="1037" name="Freeform: Shape 1036">
            <a:extLst>
              <a:ext uri="{FF2B5EF4-FFF2-40B4-BE49-F238E27FC236}">
                <a16:creationId xmlns:a16="http://schemas.microsoft.com/office/drawing/2014/main" id="{33F94DB1-BC5D-454D-845C-7BA3A1F46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32965" cy="6858000"/>
          </a:xfrm>
          <a:custGeom>
            <a:avLst/>
            <a:gdLst>
              <a:gd name="connsiteX0" fmla="*/ 0 w 5932965"/>
              <a:gd name="connsiteY0" fmla="*/ 0 h 6858000"/>
              <a:gd name="connsiteX1" fmla="*/ 5140363 w 5932965"/>
              <a:gd name="connsiteY1" fmla="*/ 0 h 6858000"/>
              <a:gd name="connsiteX2" fmla="*/ 5152943 w 5932965"/>
              <a:gd name="connsiteY2" fmla="*/ 23550 h 6858000"/>
              <a:gd name="connsiteX3" fmla="*/ 5932965 w 5932965"/>
              <a:gd name="connsiteY3" fmla="*/ 3479505 h 6858000"/>
              <a:gd name="connsiteX4" fmla="*/ 5262410 w 5932965"/>
              <a:gd name="connsiteY4" fmla="*/ 6708999 h 6858000"/>
              <a:gd name="connsiteX5" fmla="*/ 5190385 w 5932965"/>
              <a:gd name="connsiteY5" fmla="*/ 6858000 h 6858000"/>
              <a:gd name="connsiteX6" fmla="*/ 0 w 593296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2965" h="6858000">
                <a:moveTo>
                  <a:pt x="0" y="0"/>
                </a:moveTo>
                <a:lnTo>
                  <a:pt x="5140363" y="0"/>
                </a:lnTo>
                <a:lnTo>
                  <a:pt x="5152943" y="23550"/>
                </a:lnTo>
                <a:cubicBezTo>
                  <a:pt x="5642847" y="987256"/>
                  <a:pt x="5932965" y="2183538"/>
                  <a:pt x="5932965" y="3479505"/>
                </a:cubicBezTo>
                <a:cubicBezTo>
                  <a:pt x="5932965" y="4675783"/>
                  <a:pt x="5685764" y="5787121"/>
                  <a:pt x="5262410" y="6708999"/>
                </a:cubicBezTo>
                <a:lnTo>
                  <a:pt x="5190385"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39" name="Freeform: Shape 1038">
            <a:extLst>
              <a:ext uri="{FF2B5EF4-FFF2-40B4-BE49-F238E27FC236}">
                <a16:creationId xmlns:a16="http://schemas.microsoft.com/office/drawing/2014/main" id="{5676B86F-860B-4586-BCAA-C0650C09B7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22333" cy="6858000"/>
          </a:xfrm>
          <a:custGeom>
            <a:avLst/>
            <a:gdLst>
              <a:gd name="connsiteX0" fmla="*/ 0 w 5922333"/>
              <a:gd name="connsiteY0" fmla="*/ 0 h 6858000"/>
              <a:gd name="connsiteX1" fmla="*/ 5129731 w 5922333"/>
              <a:gd name="connsiteY1" fmla="*/ 0 h 6858000"/>
              <a:gd name="connsiteX2" fmla="*/ 5142311 w 5922333"/>
              <a:gd name="connsiteY2" fmla="*/ 23550 h 6858000"/>
              <a:gd name="connsiteX3" fmla="*/ 5922333 w 5922333"/>
              <a:gd name="connsiteY3" fmla="*/ 3479505 h 6858000"/>
              <a:gd name="connsiteX4" fmla="*/ 5251778 w 5922333"/>
              <a:gd name="connsiteY4" fmla="*/ 6708999 h 6858000"/>
              <a:gd name="connsiteX5" fmla="*/ 5179753 w 5922333"/>
              <a:gd name="connsiteY5" fmla="*/ 6858000 h 6858000"/>
              <a:gd name="connsiteX6" fmla="*/ 0 w 592233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22333" h="6858000">
                <a:moveTo>
                  <a:pt x="0" y="0"/>
                </a:moveTo>
                <a:lnTo>
                  <a:pt x="5129731" y="0"/>
                </a:lnTo>
                <a:lnTo>
                  <a:pt x="5142311" y="23550"/>
                </a:lnTo>
                <a:cubicBezTo>
                  <a:pt x="5632215" y="987256"/>
                  <a:pt x="5922333" y="2183538"/>
                  <a:pt x="5922333" y="3479505"/>
                </a:cubicBezTo>
                <a:cubicBezTo>
                  <a:pt x="5922333" y="4675783"/>
                  <a:pt x="5675132" y="5787121"/>
                  <a:pt x="5251778" y="6708999"/>
                </a:cubicBezTo>
                <a:lnTo>
                  <a:pt x="5179753"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C8155FF-C64F-EB76-283B-AE92559FB9A5}"/>
              </a:ext>
            </a:extLst>
          </p:cNvPr>
          <p:cNvSpPr>
            <a:spLocks noGrp="1"/>
          </p:cNvSpPr>
          <p:nvPr>
            <p:ph type="title"/>
          </p:nvPr>
        </p:nvSpPr>
        <p:spPr>
          <a:xfrm>
            <a:off x="448056" y="685800"/>
            <a:ext cx="4922338" cy="1325563"/>
          </a:xfrm>
        </p:spPr>
        <p:txBody>
          <a:bodyPr>
            <a:normAutofit/>
          </a:bodyPr>
          <a:lstStyle/>
          <a:p>
            <a:r>
              <a:rPr lang="en-CA" sz="3400"/>
              <a:t>Balsam Consortium Group Projects</a:t>
            </a:r>
          </a:p>
        </p:txBody>
      </p:sp>
      <p:sp>
        <p:nvSpPr>
          <p:cNvPr id="1041" name="Rectangle 1040">
            <a:extLst>
              <a:ext uri="{FF2B5EF4-FFF2-40B4-BE49-F238E27FC236}">
                <a16:creationId xmlns:a16="http://schemas.microsoft.com/office/drawing/2014/main" id="{8C818ED5-2F56-4171-9445-3AA4F44623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16867"/>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3" name="Rectangle 1042">
            <a:extLst>
              <a:ext uri="{FF2B5EF4-FFF2-40B4-BE49-F238E27FC236}">
                <a16:creationId xmlns:a16="http://schemas.microsoft.com/office/drawing/2014/main" id="{DE74FCE8-866C-4AFA-B45C-FACE2A609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1" y="2089941"/>
            <a:ext cx="4970439"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F326246-38A5-59D9-3F63-F7FB62DDDDBB}"/>
              </a:ext>
            </a:extLst>
          </p:cNvPr>
          <p:cNvSpPr>
            <a:spLocks noGrp="1"/>
          </p:cNvSpPr>
          <p:nvPr>
            <p:ph idx="1"/>
          </p:nvPr>
        </p:nvSpPr>
        <p:spPr>
          <a:xfrm>
            <a:off x="448056" y="2514600"/>
            <a:ext cx="4922338" cy="3666744"/>
          </a:xfrm>
        </p:spPr>
        <p:txBody>
          <a:bodyPr>
            <a:normAutofit/>
          </a:bodyPr>
          <a:lstStyle/>
          <a:p>
            <a:pPr marL="514350" indent="-514350">
              <a:buFont typeface="+mj-lt"/>
              <a:buAutoNum type="arabicPeriod"/>
            </a:pPr>
            <a:r>
              <a:rPr lang="en-CA" sz="1700" dirty="0"/>
              <a:t>Expansion of Permeant Plots (existing model from TOR) – assessment of Bl over time</a:t>
            </a:r>
          </a:p>
          <a:p>
            <a:pPr marL="514350" indent="-514350">
              <a:buFont typeface="+mj-lt"/>
              <a:buAutoNum type="arabicPeriod"/>
            </a:pPr>
            <a:r>
              <a:rPr lang="en-CA" sz="1700" dirty="0"/>
              <a:t>Balsam woolly adelgid distribution and spread (plots established fall 2022)</a:t>
            </a:r>
          </a:p>
          <a:p>
            <a:pPr lvl="1">
              <a:buFontTx/>
              <a:buChar char="-"/>
            </a:pPr>
            <a:r>
              <a:rPr lang="en-CA" sz="1300" dirty="0"/>
              <a:t>Jewel Lake</a:t>
            </a:r>
          </a:p>
          <a:p>
            <a:pPr lvl="1">
              <a:buFontTx/>
              <a:buChar char="-"/>
            </a:pPr>
            <a:r>
              <a:rPr lang="en-CA" sz="1300" dirty="0"/>
              <a:t>Phoenix Ski Hill</a:t>
            </a:r>
          </a:p>
          <a:p>
            <a:pPr lvl="1">
              <a:buFontTx/>
              <a:buChar char="-"/>
            </a:pPr>
            <a:r>
              <a:rPr lang="en-CA" sz="1300" dirty="0"/>
              <a:t>Rossland</a:t>
            </a:r>
          </a:p>
          <a:p>
            <a:pPr marL="514350" indent="-514350">
              <a:buFont typeface="+mj-lt"/>
              <a:buAutoNum type="arabicPeriod"/>
            </a:pPr>
            <a:r>
              <a:rPr lang="en-CA" sz="1700" dirty="0"/>
              <a:t>IBB thermoregulation and forecast effect of climate change on stand susceptibility</a:t>
            </a:r>
          </a:p>
          <a:p>
            <a:pPr marL="514350" indent="-514350">
              <a:buFont typeface="+mj-lt"/>
              <a:buAutoNum type="arabicPeriod"/>
            </a:pPr>
            <a:r>
              <a:rPr lang="en-CA" sz="1700" dirty="0"/>
              <a:t>Assessment of forest edges on IBB populations</a:t>
            </a:r>
          </a:p>
          <a:p>
            <a:pPr marL="514350" indent="-514350">
              <a:buFont typeface="+mj-lt"/>
              <a:buAutoNum type="arabicPeriod"/>
            </a:pPr>
            <a:r>
              <a:rPr lang="en-CA" sz="1700" dirty="0"/>
              <a:t>Bl shelf life (wood quality, marketability, moisture content, etc.)</a:t>
            </a:r>
          </a:p>
        </p:txBody>
      </p:sp>
    </p:spTree>
    <p:extLst>
      <p:ext uri="{BB962C8B-B14F-4D97-AF65-F5344CB8AC3E}">
        <p14:creationId xmlns:p14="http://schemas.microsoft.com/office/powerpoint/2010/main" val="29995684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8B721-FF7D-48F8-8279-AC934B8432C1}"/>
              </a:ext>
            </a:extLst>
          </p:cNvPr>
          <p:cNvSpPr>
            <a:spLocks noGrp="1"/>
          </p:cNvSpPr>
          <p:nvPr>
            <p:ph type="title"/>
          </p:nvPr>
        </p:nvSpPr>
        <p:spPr>
          <a:xfrm>
            <a:off x="648929" y="629266"/>
            <a:ext cx="3505495" cy="1622321"/>
          </a:xfrm>
        </p:spPr>
        <p:txBody>
          <a:bodyPr vert="horz" lIns="91440" tIns="45720" rIns="91440" bIns="45720" rtlCol="0" anchor="ctr">
            <a:normAutofit/>
          </a:bodyPr>
          <a:lstStyle/>
          <a:p>
            <a:pPr defTabSz="914400"/>
            <a:r>
              <a:rPr lang="en-US" sz="3700" kern="1200" dirty="0">
                <a:solidFill>
                  <a:schemeClr val="tx1"/>
                </a:solidFill>
                <a:latin typeface="+mj-lt"/>
                <a:ea typeface="+mj-ea"/>
                <a:cs typeface="+mj-cs"/>
              </a:rPr>
              <a:t>Defoliators: Western Spruce Budworm</a:t>
            </a:r>
          </a:p>
        </p:txBody>
      </p:sp>
      <p:sp>
        <p:nvSpPr>
          <p:cNvPr id="8" name="TextBox 7">
            <a:extLst>
              <a:ext uri="{FF2B5EF4-FFF2-40B4-BE49-F238E27FC236}">
                <a16:creationId xmlns:a16="http://schemas.microsoft.com/office/drawing/2014/main" id="{0459D996-BE14-513C-E339-73F9FA993E52}"/>
              </a:ext>
            </a:extLst>
          </p:cNvPr>
          <p:cNvSpPr txBox="1"/>
          <p:nvPr/>
        </p:nvSpPr>
        <p:spPr>
          <a:xfrm>
            <a:off x="648929" y="2967790"/>
            <a:ext cx="3505494" cy="3785419"/>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dirty="0"/>
              <a:t>June 2020 Heat dome</a:t>
            </a:r>
          </a:p>
          <a:p>
            <a:pPr indent="-228600">
              <a:lnSpc>
                <a:spcPct val="90000"/>
              </a:lnSpc>
              <a:spcAft>
                <a:spcPts val="600"/>
              </a:spcAft>
              <a:buFont typeface="Arial" panose="020B0604020202020204" pitchFamily="34" charset="0"/>
              <a:buChar char="•"/>
            </a:pPr>
            <a:r>
              <a:rPr lang="en-US" sz="2000" dirty="0"/>
              <a:t>Killed off critical stage of larvae</a:t>
            </a:r>
          </a:p>
          <a:p>
            <a:pPr indent="-228600">
              <a:lnSpc>
                <a:spcPct val="90000"/>
              </a:lnSpc>
              <a:spcAft>
                <a:spcPts val="600"/>
              </a:spcAft>
              <a:buFont typeface="Arial" panose="020B0604020202020204" pitchFamily="34" charset="0"/>
              <a:buChar char="•"/>
            </a:pPr>
            <a:r>
              <a:rPr lang="en-US" sz="2000" dirty="0"/>
              <a:t>2020-2022 = 0 ha mapped in AOS</a:t>
            </a:r>
          </a:p>
        </p:txBody>
      </p:sp>
      <p:sp>
        <p:nvSpPr>
          <p:cNvPr id="35" name="Rectangle 34">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5" name="Content Placeholder 6">
            <a:extLst>
              <a:ext uri="{FF2B5EF4-FFF2-40B4-BE49-F238E27FC236}">
                <a16:creationId xmlns:a16="http://schemas.microsoft.com/office/drawing/2014/main" id="{30B7C539-351D-3963-1684-2C3CC64FE6AB}"/>
              </a:ext>
            </a:extLst>
          </p:cNvPr>
          <p:cNvGraphicFramePr>
            <a:graphicFrameLocks noGrp="1"/>
          </p:cNvGraphicFramePr>
          <p:nvPr>
            <p:ph idx="1"/>
            <p:extLst>
              <p:ext uri="{D42A27DB-BD31-4B8C-83A1-F6EECF244321}">
                <p14:modId xmlns:p14="http://schemas.microsoft.com/office/powerpoint/2010/main" val="3189467272"/>
              </p:ext>
            </p:extLst>
          </p:nvPr>
        </p:nvGraphicFramePr>
        <p:xfrm>
          <a:off x="5405862" y="807593"/>
          <a:ext cx="6019331" cy="523956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6799543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3"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5"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6"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7"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id="{B1D1148E-764E-80D1-8092-4A3E052604A4}"/>
              </a:ext>
            </a:extLst>
          </p:cNvPr>
          <p:cNvSpPr>
            <a:spLocks noGrp="1"/>
          </p:cNvSpPr>
          <p:nvPr>
            <p:ph type="title"/>
          </p:nvPr>
        </p:nvSpPr>
        <p:spPr>
          <a:xfrm>
            <a:off x="535020" y="685800"/>
            <a:ext cx="2780271" cy="5105400"/>
          </a:xfrm>
        </p:spPr>
        <p:txBody>
          <a:bodyPr>
            <a:normAutofit/>
          </a:bodyPr>
          <a:lstStyle/>
          <a:p>
            <a:r>
              <a:rPr lang="en-CA" sz="4000" dirty="0">
                <a:solidFill>
                  <a:srgbClr val="FFFFFF"/>
                </a:solidFill>
              </a:rPr>
              <a:t>Larval Sampling: Major defoliator incidence West Kootenay/ Boundary</a:t>
            </a:r>
          </a:p>
        </p:txBody>
      </p:sp>
      <p:graphicFrame>
        <p:nvGraphicFramePr>
          <p:cNvPr id="7" name="Content Placeholder 3">
            <a:extLst>
              <a:ext uri="{FF2B5EF4-FFF2-40B4-BE49-F238E27FC236}">
                <a16:creationId xmlns:a16="http://schemas.microsoft.com/office/drawing/2014/main" id="{C2BA09A3-C345-1C57-69DC-FFE8E9DC3DAE}"/>
              </a:ext>
            </a:extLst>
          </p:cNvPr>
          <p:cNvGraphicFramePr>
            <a:graphicFrameLocks noGrp="1"/>
          </p:cNvGraphicFramePr>
          <p:nvPr>
            <p:ph idx="1"/>
            <p:extLst>
              <p:ext uri="{D42A27DB-BD31-4B8C-83A1-F6EECF244321}">
                <p14:modId xmlns:p14="http://schemas.microsoft.com/office/powerpoint/2010/main" val="4125904163"/>
              </p:ext>
            </p:extLst>
          </p:nvPr>
        </p:nvGraphicFramePr>
        <p:xfrm>
          <a:off x="5010150" y="685800"/>
          <a:ext cx="6492875" cy="51054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ED935EC8-277F-2CE6-0E22-1BAC88712489}"/>
              </a:ext>
            </a:extLst>
          </p:cNvPr>
          <p:cNvSpPr txBox="1"/>
          <p:nvPr/>
        </p:nvSpPr>
        <p:spPr>
          <a:xfrm>
            <a:off x="5935129" y="6048375"/>
            <a:ext cx="5384872" cy="369332"/>
          </a:xfrm>
          <a:prstGeom prst="rect">
            <a:avLst/>
          </a:prstGeom>
          <a:noFill/>
        </p:spPr>
        <p:txBody>
          <a:bodyPr wrap="none" rtlCol="0">
            <a:spAutoFit/>
          </a:bodyPr>
          <a:lstStyle/>
          <a:p>
            <a:r>
              <a:rPr lang="en-CA" dirty="0"/>
              <a:t>Larval sampling.  Note: only 4 sawflies total at all 9 sites</a:t>
            </a:r>
          </a:p>
        </p:txBody>
      </p:sp>
    </p:spTree>
    <p:extLst>
      <p:ext uri="{BB962C8B-B14F-4D97-AF65-F5344CB8AC3E}">
        <p14:creationId xmlns:p14="http://schemas.microsoft.com/office/powerpoint/2010/main" val="28471234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7BA3DF43-E402-47FC-91E4-36273D812886}"/>
              </a:ext>
            </a:extLst>
          </p:cNvPr>
          <p:cNvPicPr>
            <a:picLocks noGrp="1" noChangeAspect="1"/>
          </p:cNvPicPr>
          <p:nvPr>
            <p:ph sz="quarter" idx="4"/>
          </p:nvPr>
        </p:nvPicPr>
        <p:blipFill rotWithShape="1">
          <a:blip r:embed="rId2" cstate="print">
            <a:extLst>
              <a:ext uri="{28A0092B-C50C-407E-A947-70E740481C1C}">
                <a14:useLocalDpi xmlns:a14="http://schemas.microsoft.com/office/drawing/2010/main" val="0"/>
              </a:ext>
            </a:extLst>
          </a:blip>
          <a:srcRect r="23517"/>
          <a:stretch/>
        </p:blipFill>
        <p:spPr>
          <a:xfrm rot="5400000">
            <a:off x="7142808" y="3332812"/>
            <a:ext cx="4062558" cy="2987822"/>
          </a:xfrm>
          <a:custGeom>
            <a:avLst/>
            <a:gdLst>
              <a:gd name="connsiteX0" fmla="*/ 0 w 4144382"/>
              <a:gd name="connsiteY0" fmla="*/ 0 h 2286000"/>
              <a:gd name="connsiteX1" fmla="*/ 4144382 w 4144382"/>
              <a:gd name="connsiteY1" fmla="*/ 0 h 2286000"/>
              <a:gd name="connsiteX2" fmla="*/ 4144382 w 4144382"/>
              <a:gd name="connsiteY2" fmla="*/ 2286000 h 2286000"/>
              <a:gd name="connsiteX3" fmla="*/ 1054581 w 4144382"/>
              <a:gd name="connsiteY3" fmla="*/ 2286000 h 2286000"/>
              <a:gd name="connsiteX4" fmla="*/ 1054581 w 4144382"/>
              <a:gd name="connsiteY4" fmla="*/ 2285999 h 2286000"/>
              <a:gd name="connsiteX5" fmla="*/ 1059211 w 4144382"/>
              <a:gd name="connsiteY5" fmla="*/ 2285999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44382" h="2286000">
                <a:moveTo>
                  <a:pt x="0" y="0"/>
                </a:moveTo>
                <a:lnTo>
                  <a:pt x="4144382" y="0"/>
                </a:lnTo>
                <a:lnTo>
                  <a:pt x="4144382" y="2286000"/>
                </a:lnTo>
                <a:lnTo>
                  <a:pt x="1054581" y="2286000"/>
                </a:lnTo>
                <a:lnTo>
                  <a:pt x="1054581" y="2285999"/>
                </a:lnTo>
                <a:lnTo>
                  <a:pt x="1059211" y="2285999"/>
                </a:lnTo>
                <a:close/>
              </a:path>
            </a:pathLst>
          </a:custGeom>
        </p:spPr>
      </p:pic>
      <p:pic>
        <p:nvPicPr>
          <p:cNvPr id="7" name="Picture 6">
            <a:extLst>
              <a:ext uri="{FF2B5EF4-FFF2-40B4-BE49-F238E27FC236}">
                <a16:creationId xmlns:a16="http://schemas.microsoft.com/office/drawing/2014/main" id="{C3BDAA15-84AB-41BE-BB9D-8BF27EC751F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698" r="-3" b="6819"/>
          <a:stretch/>
        </p:blipFill>
        <p:spPr>
          <a:xfrm>
            <a:off x="5968680" y="10"/>
            <a:ext cx="4699318" cy="2285990"/>
          </a:xfrm>
          <a:custGeom>
            <a:avLst/>
            <a:gdLst>
              <a:gd name="connsiteX0" fmla="*/ 0 w 6265758"/>
              <a:gd name="connsiteY0" fmla="*/ 0 h 2286000"/>
              <a:gd name="connsiteX1" fmla="*/ 6265758 w 6265758"/>
              <a:gd name="connsiteY1" fmla="*/ 0 h 2286000"/>
              <a:gd name="connsiteX2" fmla="*/ 6265758 w 6265758"/>
              <a:gd name="connsiteY2" fmla="*/ 2286000 h 2286000"/>
              <a:gd name="connsiteX3" fmla="*/ 1062168 w 6265758"/>
              <a:gd name="connsiteY3" fmla="*/ 2286000 h 2286000"/>
              <a:gd name="connsiteX4" fmla="*/ 790683 w 6265758"/>
              <a:gd name="connsiteY4" fmla="*/ 1700078 h 2286000"/>
              <a:gd name="connsiteX5" fmla="*/ 787725 w 6265758"/>
              <a:gd name="connsiteY5" fmla="*/ 1700078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5758" h="2286000">
                <a:moveTo>
                  <a:pt x="0" y="0"/>
                </a:moveTo>
                <a:lnTo>
                  <a:pt x="6265758" y="0"/>
                </a:lnTo>
                <a:lnTo>
                  <a:pt x="6265758" y="2286000"/>
                </a:lnTo>
                <a:lnTo>
                  <a:pt x="1062168" y="2286000"/>
                </a:lnTo>
                <a:lnTo>
                  <a:pt x="790683" y="1700078"/>
                </a:lnTo>
                <a:lnTo>
                  <a:pt x="787725" y="1700078"/>
                </a:lnTo>
                <a:close/>
              </a:path>
            </a:pathLst>
          </a:custGeom>
        </p:spPr>
      </p:pic>
      <p:pic>
        <p:nvPicPr>
          <p:cNvPr id="6" name="Picture 5" descr="OverviewPlotMap2016">
            <a:extLst>
              <a:ext uri="{FF2B5EF4-FFF2-40B4-BE49-F238E27FC236}">
                <a16:creationId xmlns:a16="http://schemas.microsoft.com/office/drawing/2014/main" id="{D78573FF-14F9-4801-9D91-0F4D66371D23}"/>
              </a:ext>
            </a:extLst>
          </p:cNvPr>
          <p:cNvPicPr/>
          <p:nvPr/>
        </p:nvPicPr>
        <p:blipFill rotWithShape="1">
          <a:blip r:embed="rId4">
            <a:extLst>
              <a:ext uri="{28A0092B-C50C-407E-A947-70E740481C1C}">
                <a14:useLocalDpi xmlns:a14="http://schemas.microsoft.com/office/drawing/2010/main" val="0"/>
              </a:ext>
            </a:extLst>
          </a:blip>
          <a:srcRect l="20772" r="6671"/>
          <a:stretch/>
        </p:blipFill>
        <p:spPr bwMode="auto">
          <a:xfrm>
            <a:off x="6765306" y="2286000"/>
            <a:ext cx="3902692" cy="2286000"/>
          </a:xfrm>
          <a:custGeom>
            <a:avLst/>
            <a:gdLst>
              <a:gd name="connsiteX0" fmla="*/ 0 w 5203590"/>
              <a:gd name="connsiteY0" fmla="*/ 0 h 2286000"/>
              <a:gd name="connsiteX1" fmla="*/ 5203590 w 5203590"/>
              <a:gd name="connsiteY1" fmla="*/ 0 h 2286000"/>
              <a:gd name="connsiteX2" fmla="*/ 5203590 w 5203590"/>
              <a:gd name="connsiteY2" fmla="*/ 2286000 h 2286000"/>
              <a:gd name="connsiteX3" fmla="*/ 1059212 w 5203590"/>
              <a:gd name="connsiteY3" fmla="*/ 2286000 h 2286000"/>
              <a:gd name="connsiteX4" fmla="*/ 925708 w 5203590"/>
              <a:gd name="connsiteY4" fmla="*/ 1997870 h 2286000"/>
              <a:gd name="connsiteX5" fmla="*/ 925707 w 5203590"/>
              <a:gd name="connsiteY5" fmla="*/ 1997870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03590" h="2286000">
                <a:moveTo>
                  <a:pt x="0" y="0"/>
                </a:moveTo>
                <a:lnTo>
                  <a:pt x="5203590" y="0"/>
                </a:lnTo>
                <a:lnTo>
                  <a:pt x="5203590" y="2286000"/>
                </a:lnTo>
                <a:lnTo>
                  <a:pt x="1059212" y="2286000"/>
                </a:lnTo>
                <a:lnTo>
                  <a:pt x="925708" y="1997870"/>
                </a:lnTo>
                <a:lnTo>
                  <a:pt x="925707" y="1997870"/>
                </a:lnTo>
                <a:close/>
              </a:path>
            </a:pathLst>
          </a:custGeom>
          <a:noFill/>
        </p:spPr>
      </p:pic>
      <p:sp>
        <p:nvSpPr>
          <p:cNvPr id="14" name="Freeform 16">
            <a:extLst>
              <a:ext uri="{FF2B5EF4-FFF2-40B4-BE49-F238E27FC236}">
                <a16:creationId xmlns:a16="http://schemas.microsoft.com/office/drawing/2014/main" id="{98BA90CC-0056-473E-80AE-8CB0EE6ACC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7192652" cy="6858000"/>
          </a:xfrm>
          <a:custGeom>
            <a:avLst/>
            <a:gdLst>
              <a:gd name="connsiteX0" fmla="*/ 0 w 9590203"/>
              <a:gd name="connsiteY0" fmla="*/ 0 h 6858000"/>
              <a:gd name="connsiteX1" fmla="*/ 6414049 w 9590203"/>
              <a:gd name="connsiteY1" fmla="*/ 0 h 6858000"/>
              <a:gd name="connsiteX2" fmla="*/ 9590203 w 9590203"/>
              <a:gd name="connsiteY2" fmla="*/ 6858000 h 6858000"/>
              <a:gd name="connsiteX3" fmla="*/ 0 w 959020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590203" h="6858000">
                <a:moveTo>
                  <a:pt x="0" y="0"/>
                </a:moveTo>
                <a:lnTo>
                  <a:pt x="6414049" y="0"/>
                </a:lnTo>
                <a:lnTo>
                  <a:pt x="9590203" y="6858000"/>
                </a:lnTo>
                <a:lnTo>
                  <a:pt x="0" y="6858000"/>
                </a:ln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5CE8B721-FF7D-48F8-8279-AC934B8432C1}"/>
              </a:ext>
            </a:extLst>
          </p:cNvPr>
          <p:cNvSpPr>
            <a:spLocks noGrp="1"/>
          </p:cNvSpPr>
          <p:nvPr>
            <p:ph type="title"/>
          </p:nvPr>
        </p:nvSpPr>
        <p:spPr>
          <a:xfrm>
            <a:off x="2152651" y="365126"/>
            <a:ext cx="3893343" cy="1325563"/>
          </a:xfrm>
        </p:spPr>
        <p:txBody>
          <a:bodyPr vert="horz" lIns="91440" tIns="45720" rIns="91440" bIns="45720" rtlCol="0" anchor="ctr">
            <a:normAutofit/>
          </a:bodyPr>
          <a:lstStyle/>
          <a:p>
            <a:pPr defTabSz="914400"/>
            <a:r>
              <a:rPr lang="en-US" sz="4400" dirty="0"/>
              <a:t>Douglas-fir tussock moth</a:t>
            </a:r>
          </a:p>
        </p:txBody>
      </p:sp>
      <p:sp>
        <p:nvSpPr>
          <p:cNvPr id="5" name="Content Placeholder 4">
            <a:extLst>
              <a:ext uri="{FF2B5EF4-FFF2-40B4-BE49-F238E27FC236}">
                <a16:creationId xmlns:a16="http://schemas.microsoft.com/office/drawing/2014/main" id="{7BD2F4D6-6D64-4588-9B38-FD0BA9028514}"/>
              </a:ext>
            </a:extLst>
          </p:cNvPr>
          <p:cNvSpPr>
            <a:spLocks noGrp="1"/>
          </p:cNvSpPr>
          <p:nvPr>
            <p:ph sz="half" idx="2"/>
          </p:nvPr>
        </p:nvSpPr>
        <p:spPr>
          <a:xfrm>
            <a:off x="2152651" y="2021250"/>
            <a:ext cx="4280673" cy="4155713"/>
          </a:xfrm>
        </p:spPr>
        <p:txBody>
          <a:bodyPr vert="horz" lIns="91440" tIns="45720" rIns="91440" bIns="45720" rtlCol="0">
            <a:normAutofit/>
          </a:bodyPr>
          <a:lstStyle/>
          <a:p>
            <a:pPr indent="-228600" defTabSz="914400"/>
            <a:r>
              <a:rPr lang="en-US" sz="1700" dirty="0"/>
              <a:t>Outbreaks occur every 8-12 years</a:t>
            </a:r>
          </a:p>
          <a:p>
            <a:pPr indent="-228600" defTabSz="914400"/>
            <a:r>
              <a:rPr lang="en-US" sz="1700" dirty="0"/>
              <a:t>Kills trees in single year</a:t>
            </a:r>
          </a:p>
          <a:p>
            <a:pPr indent="-228600" defTabSz="914400"/>
            <a:r>
              <a:rPr lang="en-US" sz="1700" dirty="0"/>
              <a:t>Health concerns –allergic reaction</a:t>
            </a:r>
          </a:p>
          <a:p>
            <a:pPr indent="-228600" defTabSz="914400"/>
            <a:endParaRPr lang="en-US" sz="1700" dirty="0"/>
          </a:p>
          <a:p>
            <a:pPr indent="-228600" defTabSz="914400"/>
            <a:r>
              <a:rPr lang="en-US" sz="1700" dirty="0"/>
              <a:t>Monitored annually by;</a:t>
            </a:r>
          </a:p>
          <a:p>
            <a:pPr lvl="1" indent="-228600" defTabSz="914400"/>
            <a:r>
              <a:rPr lang="en-US" sz="1400" dirty="0"/>
              <a:t>Aerial Overview Surveys</a:t>
            </a:r>
          </a:p>
          <a:p>
            <a:pPr lvl="1" indent="-228600" defTabSz="914400"/>
            <a:r>
              <a:rPr lang="en-US" sz="1400" dirty="0"/>
              <a:t>Larval sampling (3-tree beating)</a:t>
            </a:r>
          </a:p>
          <a:p>
            <a:pPr lvl="1" indent="-228600" defTabSz="914400"/>
            <a:r>
              <a:rPr lang="en-US" sz="1400" dirty="0"/>
              <a:t>6 trap pheromone trap catches in PSPs</a:t>
            </a:r>
          </a:p>
          <a:p>
            <a:pPr marL="285750" lvl="1" indent="0" defTabSz="914400">
              <a:buNone/>
            </a:pPr>
            <a:endParaRPr lang="en-US" sz="1400" dirty="0"/>
          </a:p>
          <a:p>
            <a:pPr indent="-228600" defTabSz="914400"/>
            <a:r>
              <a:rPr lang="en-US" sz="1700" dirty="0"/>
              <a:t>When consistent upward trend is noted in a stand for 2-3 years or average of 25 or more moths per trap caught = ground surveys for egg masses recommended – potential spray</a:t>
            </a:r>
          </a:p>
        </p:txBody>
      </p:sp>
      <p:sp>
        <p:nvSpPr>
          <p:cNvPr id="3" name="TextBox 2">
            <a:extLst>
              <a:ext uri="{FF2B5EF4-FFF2-40B4-BE49-F238E27FC236}">
                <a16:creationId xmlns:a16="http://schemas.microsoft.com/office/drawing/2014/main" id="{19DC65BE-731B-644D-AF10-19433A97FF61}"/>
              </a:ext>
            </a:extLst>
          </p:cNvPr>
          <p:cNvSpPr txBox="1"/>
          <p:nvPr/>
        </p:nvSpPr>
        <p:spPr>
          <a:xfrm>
            <a:off x="1083628" y="2844225"/>
            <a:ext cx="8955721" cy="1077218"/>
          </a:xfrm>
          <a:prstGeom prst="rect">
            <a:avLst/>
          </a:prstGeom>
          <a:noFill/>
        </p:spPr>
        <p:txBody>
          <a:bodyPr wrap="none" rtlCol="0">
            <a:spAutoFit/>
          </a:bodyPr>
          <a:lstStyle/>
          <a:p>
            <a:r>
              <a:rPr lang="en-CA" sz="3200" dirty="0">
                <a:solidFill>
                  <a:schemeClr val="bg1"/>
                </a:solidFill>
                <a:highlight>
                  <a:srgbClr val="FFFF00"/>
                </a:highlight>
              </a:rPr>
              <a:t>HEAT DOME of June 2021 knocked back population!!</a:t>
            </a:r>
          </a:p>
          <a:p>
            <a:pPr algn="ctr"/>
            <a:r>
              <a:rPr lang="en-CA" sz="3200" dirty="0">
                <a:solidFill>
                  <a:schemeClr val="bg1"/>
                </a:solidFill>
                <a:highlight>
                  <a:srgbClr val="FFFF00"/>
                </a:highlight>
              </a:rPr>
              <a:t>No larvae found in any sites in 2023</a:t>
            </a:r>
          </a:p>
        </p:txBody>
      </p:sp>
    </p:spTree>
    <p:extLst>
      <p:ext uri="{BB962C8B-B14F-4D97-AF65-F5344CB8AC3E}">
        <p14:creationId xmlns:p14="http://schemas.microsoft.com/office/powerpoint/2010/main" val="387498006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618C9A-D0DF-4970-8ED9-D0B2286E1C53}"/>
              </a:ext>
            </a:extLst>
          </p:cNvPr>
          <p:cNvSpPr>
            <a:spLocks noGrp="1"/>
          </p:cNvSpPr>
          <p:nvPr>
            <p:ph type="title"/>
          </p:nvPr>
        </p:nvSpPr>
        <p:spPr>
          <a:xfrm>
            <a:off x="546351" y="433545"/>
            <a:ext cx="11139854" cy="930447"/>
          </a:xfrm>
        </p:spPr>
        <p:txBody>
          <a:bodyPr vert="horz" lIns="91440" tIns="45720" rIns="91440" bIns="45720" rtlCol="0" anchor="b">
            <a:normAutofit/>
          </a:bodyPr>
          <a:lstStyle/>
          <a:p>
            <a:pPr algn="ctr" defTabSz="914400"/>
            <a:r>
              <a:rPr lang="en-US" sz="5400" dirty="0">
                <a:solidFill>
                  <a:srgbClr val="FFFFFF"/>
                </a:solidFill>
              </a:rPr>
              <a:t>Nil to light defoliation 2023 expected</a:t>
            </a:r>
          </a:p>
        </p:txBody>
      </p:sp>
      <p:cxnSp>
        <p:nvCxnSpPr>
          <p:cNvPr id="18" name="Straight Connector 17">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11" name="Content Placeholder 10">
            <a:extLst>
              <a:ext uri="{FF2B5EF4-FFF2-40B4-BE49-F238E27FC236}">
                <a16:creationId xmlns:a16="http://schemas.microsoft.com/office/drawing/2014/main" id="{91EF884E-3604-431B-8762-F4DE58F223A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91112" y="2579988"/>
            <a:ext cx="5348009" cy="3997637"/>
          </a:xfrm>
          <a:prstGeom prst="rect">
            <a:avLst/>
          </a:prstGeom>
        </p:spPr>
      </p:pic>
      <p:cxnSp>
        <p:nvCxnSpPr>
          <p:cNvPr id="20" name="Straight Connector 19">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332D2B73-1944-4F37-ADF2-529D161923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351" y="2579989"/>
            <a:ext cx="5348009" cy="3997637"/>
          </a:xfrm>
          <a:prstGeom prst="rect">
            <a:avLst/>
          </a:prstGeom>
        </p:spPr>
      </p:pic>
    </p:spTree>
    <p:extLst>
      <p:ext uri="{BB962C8B-B14F-4D97-AF65-F5344CB8AC3E}">
        <p14:creationId xmlns:p14="http://schemas.microsoft.com/office/powerpoint/2010/main" val="18627031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CA8D07-7541-6B88-0FAA-3FF3D11EE694}"/>
              </a:ext>
            </a:extLst>
          </p:cNvPr>
          <p:cNvSpPr>
            <a:spLocks noGrp="1"/>
          </p:cNvSpPr>
          <p:nvPr>
            <p:ph type="title"/>
          </p:nvPr>
        </p:nvSpPr>
        <p:spPr>
          <a:xfrm>
            <a:off x="838201" y="345810"/>
            <a:ext cx="5120561" cy="1325563"/>
          </a:xfrm>
        </p:spPr>
        <p:txBody>
          <a:bodyPr>
            <a:normAutofit/>
          </a:bodyPr>
          <a:lstStyle/>
          <a:p>
            <a:r>
              <a:rPr lang="en-CA" dirty="0"/>
              <a:t>Defoliator: Black army cutworm (BAC)</a:t>
            </a:r>
          </a:p>
        </p:txBody>
      </p:sp>
      <p:sp>
        <p:nvSpPr>
          <p:cNvPr id="3" name="Content Placeholder 2">
            <a:extLst>
              <a:ext uri="{FF2B5EF4-FFF2-40B4-BE49-F238E27FC236}">
                <a16:creationId xmlns:a16="http://schemas.microsoft.com/office/drawing/2014/main" id="{523F45DE-AB3E-AF32-D236-ECBC892968F7}"/>
              </a:ext>
            </a:extLst>
          </p:cNvPr>
          <p:cNvSpPr>
            <a:spLocks noGrp="1"/>
          </p:cNvSpPr>
          <p:nvPr>
            <p:ph idx="1"/>
          </p:nvPr>
        </p:nvSpPr>
        <p:spPr>
          <a:xfrm>
            <a:off x="838201" y="1825625"/>
            <a:ext cx="5092194" cy="4351338"/>
          </a:xfrm>
        </p:spPr>
        <p:txBody>
          <a:bodyPr>
            <a:normAutofit/>
          </a:bodyPr>
          <a:lstStyle/>
          <a:p>
            <a:r>
              <a:rPr lang="en-CA" sz="1600" dirty="0"/>
              <a:t>Feeds on needles/ leaves/ buds = shot hole damage on leaves</a:t>
            </a:r>
          </a:p>
          <a:p>
            <a:r>
              <a:rPr lang="en-CA" sz="1600" dirty="0"/>
              <a:t>Defoliates seedlings planted on recently burned sites</a:t>
            </a:r>
          </a:p>
          <a:p>
            <a:pPr marL="0" indent="0">
              <a:buNone/>
            </a:pPr>
            <a:endParaRPr lang="en-CA" sz="1600" dirty="0"/>
          </a:p>
          <a:p>
            <a:r>
              <a:rPr lang="en-CA" sz="1600" dirty="0"/>
              <a:t>Feeding preference (shrubs – </a:t>
            </a:r>
            <a:r>
              <a:rPr lang="en-CA" sz="1600" dirty="0" err="1"/>
              <a:t>Lw</a:t>
            </a:r>
            <a:r>
              <a:rPr lang="en-CA" sz="1600" dirty="0"/>
              <a:t> – </a:t>
            </a:r>
            <a:r>
              <a:rPr lang="en-CA" sz="1600" dirty="0" err="1"/>
              <a:t>Fd</a:t>
            </a:r>
            <a:r>
              <a:rPr lang="en-CA" sz="1600" dirty="0"/>
              <a:t>- </a:t>
            </a:r>
            <a:r>
              <a:rPr lang="en-CA" sz="1600" dirty="0" err="1"/>
              <a:t>Sx</a:t>
            </a:r>
            <a:r>
              <a:rPr lang="en-CA" sz="1600" dirty="0"/>
              <a:t> – Pl)</a:t>
            </a:r>
          </a:p>
          <a:p>
            <a:r>
              <a:rPr lang="en-CA" sz="1600" dirty="0"/>
              <a:t>Low populations feed on preferred hosts (includes </a:t>
            </a:r>
            <a:r>
              <a:rPr lang="en-CA" sz="1600" dirty="0" err="1"/>
              <a:t>Lw</a:t>
            </a:r>
            <a:r>
              <a:rPr lang="en-CA" sz="1600" dirty="0"/>
              <a:t>)</a:t>
            </a:r>
          </a:p>
          <a:p>
            <a:r>
              <a:rPr lang="en-CA" sz="1600" dirty="0"/>
              <a:t>Outbreaks – feed on all conifer seedlings</a:t>
            </a:r>
          </a:p>
          <a:p>
            <a:pPr marL="0" indent="0">
              <a:buNone/>
            </a:pPr>
            <a:endParaRPr lang="en-CA" sz="1600" dirty="0"/>
          </a:p>
          <a:p>
            <a:r>
              <a:rPr lang="en-CA" sz="1600" dirty="0"/>
              <a:t>Early season (April-June)	outbreak 1 year after</a:t>
            </a:r>
          </a:p>
          <a:p>
            <a:r>
              <a:rPr lang="en-CA" sz="1600" dirty="0"/>
              <a:t>Late season fire (July-October) 	outbreak 2 years after</a:t>
            </a:r>
          </a:p>
          <a:p>
            <a:pPr marL="0" indent="0">
              <a:buNone/>
            </a:pPr>
            <a:endParaRPr lang="en-CA" sz="1600" dirty="0"/>
          </a:p>
          <a:p>
            <a:r>
              <a:rPr lang="en-CA" sz="1600" dirty="0"/>
              <a:t>With increase in wildfire activity we will need to consider this pest with respect to reforestation</a:t>
            </a:r>
          </a:p>
        </p:txBody>
      </p:sp>
      <p:sp>
        <p:nvSpPr>
          <p:cNvPr id="19" name="Oval 18">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7" name="Picture 6" descr="A picture containing ground, outdoor, rock, wood&#10;&#10;Description automatically generated">
            <a:extLst>
              <a:ext uri="{FF2B5EF4-FFF2-40B4-BE49-F238E27FC236}">
                <a16:creationId xmlns:a16="http://schemas.microsoft.com/office/drawing/2014/main" id="{465E5110-C5EE-66AA-7FE3-B9EB9B7F64F8}"/>
              </a:ext>
            </a:extLst>
          </p:cNvPr>
          <p:cNvPicPr>
            <a:picLocks noChangeAspect="1"/>
          </p:cNvPicPr>
          <p:nvPr/>
        </p:nvPicPr>
        <p:blipFill rotWithShape="1">
          <a:blip r:embed="rId2">
            <a:extLst>
              <a:ext uri="{28A0092B-C50C-407E-A947-70E740481C1C}">
                <a14:useLocalDpi xmlns:a14="http://schemas.microsoft.com/office/drawing/2010/main" val="0"/>
              </a:ext>
            </a:extLst>
          </a:blip>
          <a:srcRect t="22489" r="-3" b="5314"/>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21" name="Arc 20">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5" name="Picture 4" descr="A picture containing grass, outdoor, plant, hill&#10;&#10;Description automatically generated">
            <a:extLst>
              <a:ext uri="{FF2B5EF4-FFF2-40B4-BE49-F238E27FC236}">
                <a16:creationId xmlns:a16="http://schemas.microsoft.com/office/drawing/2014/main" id="{044FA114-C628-3DE5-D775-9523137EC3F6}"/>
              </a:ext>
            </a:extLst>
          </p:cNvPr>
          <p:cNvPicPr>
            <a:picLocks noChangeAspect="1"/>
          </p:cNvPicPr>
          <p:nvPr/>
        </p:nvPicPr>
        <p:blipFill rotWithShape="1">
          <a:blip r:embed="rId3">
            <a:extLst>
              <a:ext uri="{28A0092B-C50C-407E-A947-70E740481C1C}">
                <a14:useLocalDpi xmlns:a14="http://schemas.microsoft.com/office/drawing/2010/main" val="0"/>
              </a:ext>
            </a:extLst>
          </a:blip>
          <a:srcRect l="1307" r="11235" b="1"/>
          <a:stretch/>
        </p:blipFill>
        <p:spPr>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Tree>
    <p:extLst>
      <p:ext uri="{BB962C8B-B14F-4D97-AF65-F5344CB8AC3E}">
        <p14:creationId xmlns:p14="http://schemas.microsoft.com/office/powerpoint/2010/main" val="10330891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486C9-4E96-BC8F-0890-6BCB8DCEB472}"/>
              </a:ext>
            </a:extLst>
          </p:cNvPr>
          <p:cNvSpPr>
            <a:spLocks noGrp="1"/>
          </p:cNvSpPr>
          <p:nvPr>
            <p:ph type="title"/>
          </p:nvPr>
        </p:nvSpPr>
        <p:spPr/>
        <p:txBody>
          <a:bodyPr/>
          <a:lstStyle/>
          <a:p>
            <a:r>
              <a:rPr lang="en-CA" dirty="0"/>
              <a:t>BAC Impacts (&gt;60 % defoliation) </a:t>
            </a:r>
          </a:p>
        </p:txBody>
      </p:sp>
      <p:sp>
        <p:nvSpPr>
          <p:cNvPr id="3" name="Content Placeholder 2">
            <a:extLst>
              <a:ext uri="{FF2B5EF4-FFF2-40B4-BE49-F238E27FC236}">
                <a16:creationId xmlns:a16="http://schemas.microsoft.com/office/drawing/2014/main" id="{AC1AC8D7-68C3-5E74-B208-84BEF55D95BC}"/>
              </a:ext>
            </a:extLst>
          </p:cNvPr>
          <p:cNvSpPr>
            <a:spLocks noGrp="1"/>
          </p:cNvSpPr>
          <p:nvPr>
            <p:ph idx="1"/>
          </p:nvPr>
        </p:nvSpPr>
        <p:spPr/>
        <p:txBody>
          <a:bodyPr/>
          <a:lstStyle/>
          <a:p>
            <a:r>
              <a:rPr lang="en-CA" dirty="0"/>
              <a:t>Around 10% mortality due to BAC alone, can be higher with poor planting or drought</a:t>
            </a:r>
          </a:p>
          <a:p>
            <a:r>
              <a:rPr lang="en-CA" dirty="0"/>
              <a:t>Height growth reduced</a:t>
            </a:r>
          </a:p>
          <a:p>
            <a:pPr lvl="1"/>
            <a:r>
              <a:rPr lang="en-CA" dirty="0"/>
              <a:t>Moist sites	height growth recovers better/ quicker</a:t>
            </a:r>
          </a:p>
          <a:p>
            <a:pPr lvl="1"/>
            <a:r>
              <a:rPr lang="en-CA" dirty="0"/>
              <a:t>Dry sites		only partial recovery</a:t>
            </a:r>
          </a:p>
          <a:p>
            <a:r>
              <a:rPr lang="en-CA" dirty="0"/>
              <a:t>Reduction in root growth resulting in increased moisture stress – impact on drier site greater</a:t>
            </a:r>
          </a:p>
        </p:txBody>
      </p:sp>
      <p:sp>
        <p:nvSpPr>
          <p:cNvPr id="5" name="TextBox 4">
            <a:extLst>
              <a:ext uri="{FF2B5EF4-FFF2-40B4-BE49-F238E27FC236}">
                <a16:creationId xmlns:a16="http://schemas.microsoft.com/office/drawing/2014/main" id="{3205AB47-8047-D725-81D8-775F25B6EDD2}"/>
              </a:ext>
            </a:extLst>
          </p:cNvPr>
          <p:cNvSpPr txBox="1"/>
          <p:nvPr/>
        </p:nvSpPr>
        <p:spPr>
          <a:xfrm>
            <a:off x="3046997" y="2459504"/>
            <a:ext cx="6093994" cy="1938992"/>
          </a:xfrm>
          <a:prstGeom prst="rect">
            <a:avLst/>
          </a:prstGeom>
          <a:noFill/>
        </p:spPr>
        <p:txBody>
          <a:bodyPr wrap="square">
            <a:spAutoFit/>
          </a:bodyPr>
          <a:lstStyle/>
          <a:p>
            <a:pPr algn="l"/>
            <a:endParaRPr lang="en-CA" sz="1200" b="0" i="0" u="none" strike="noStrike" baseline="0" dirty="0">
              <a:solidFill>
                <a:srgbClr val="000000"/>
              </a:solidFill>
              <a:latin typeface="Franklin Gothic Medium" panose="020B0603020102020204" pitchFamily="34" charset="0"/>
            </a:endParaRPr>
          </a:p>
          <a:p>
            <a:r>
              <a:rPr lang="en-US" sz="1800" b="0" i="0" u="none" strike="noStrike" baseline="0" dirty="0">
                <a:solidFill>
                  <a:srgbClr val="FFFFFF"/>
                </a:solidFill>
                <a:latin typeface="Franklin Gothic Medium" panose="020B0603020102020204" pitchFamily="34" charset="0"/>
              </a:rPr>
              <a:t>Year 	April/May 	June 	July 	August 	September 	October 	</a:t>
            </a:r>
          </a:p>
          <a:p>
            <a:r>
              <a:rPr lang="en-CA" sz="1800" b="0" i="0" u="none" strike="noStrike" baseline="0" dirty="0">
                <a:solidFill>
                  <a:srgbClr val="FFFFFF"/>
                </a:solidFill>
                <a:latin typeface="Franklin Gothic Medium" panose="020B0603020102020204" pitchFamily="34" charset="0"/>
              </a:rPr>
              <a:t>N 	</a:t>
            </a:r>
          </a:p>
          <a:p>
            <a:r>
              <a:rPr lang="en-CA" sz="1800" b="0" i="0" u="none" strike="noStrike" baseline="0" dirty="0">
                <a:solidFill>
                  <a:srgbClr val="FFFFFF"/>
                </a:solidFill>
                <a:latin typeface="Franklin Gothic Medium" panose="020B0603020102020204" pitchFamily="34" charset="0"/>
              </a:rPr>
              <a:t>N+1 	</a:t>
            </a:r>
          </a:p>
          <a:p>
            <a:r>
              <a:rPr lang="en-CA" sz="1800" b="0" i="0" u="none" strike="noStrike" baseline="0" dirty="0">
                <a:solidFill>
                  <a:srgbClr val="FFFFFF"/>
                </a:solidFill>
                <a:latin typeface="Franklin Gothic Medium" panose="020B0603020102020204" pitchFamily="34" charset="0"/>
              </a:rPr>
              <a:t>N+2 	</a:t>
            </a:r>
          </a:p>
          <a:p>
            <a:r>
              <a:rPr lang="en-CA" sz="1800" b="0" i="0" u="none" strike="noStrike" baseline="0" dirty="0">
                <a:solidFill>
                  <a:srgbClr val="FFFFFF"/>
                </a:solidFill>
                <a:latin typeface="Franklin Gothic Medium" panose="020B0603020102020204" pitchFamily="34" charset="0"/>
              </a:rPr>
              <a:t>N+3 	</a:t>
            </a:r>
          </a:p>
        </p:txBody>
      </p:sp>
      <p:pic>
        <p:nvPicPr>
          <p:cNvPr id="6" name="Picture 5" descr="A picture containing grass, outdoor&#10;&#10;Description automatically generated">
            <a:extLst>
              <a:ext uri="{FF2B5EF4-FFF2-40B4-BE49-F238E27FC236}">
                <a16:creationId xmlns:a16="http://schemas.microsoft.com/office/drawing/2014/main" id="{A4068030-7BF0-F8A1-4DA7-4997BABEBC28}"/>
              </a:ext>
            </a:extLst>
          </p:cNvPr>
          <p:cNvPicPr>
            <a:picLocks noChangeAspect="1"/>
          </p:cNvPicPr>
          <p:nvPr/>
        </p:nvPicPr>
        <p:blipFill rotWithShape="1">
          <a:blip r:embed="rId2" r:link="rId3">
            <a:extLst>
              <a:ext uri="{28A0092B-C50C-407E-A947-70E740481C1C}">
                <a14:useLocalDpi xmlns:a14="http://schemas.microsoft.com/office/drawing/2010/main" val="0"/>
              </a:ext>
            </a:extLst>
          </a:blip>
          <a:srcRect l="24578" t="9157" r="19271" b="34697"/>
          <a:stretch>
            <a:fillRect/>
          </a:stretch>
        </p:blipFill>
        <p:spPr bwMode="auto">
          <a:xfrm>
            <a:off x="834188" y="3676471"/>
            <a:ext cx="3616053" cy="2711808"/>
          </a:xfrm>
          <a:prstGeom prst="rect">
            <a:avLst/>
          </a:prstGeom>
          <a:noFill/>
          <a:ln>
            <a:noFill/>
          </a:ln>
        </p:spPr>
      </p:pic>
      <p:pic>
        <p:nvPicPr>
          <p:cNvPr id="8" name="Picture 7" descr="A picture containing rock, outdoor, wood&#10;&#10;Description automatically generated">
            <a:extLst>
              <a:ext uri="{FF2B5EF4-FFF2-40B4-BE49-F238E27FC236}">
                <a16:creationId xmlns:a16="http://schemas.microsoft.com/office/drawing/2014/main" id="{2BE4C45B-D3D2-2658-756C-596A88FBEC61}"/>
              </a:ext>
            </a:extLst>
          </p:cNvPr>
          <p:cNvPicPr>
            <a:picLocks noChangeAspect="1"/>
          </p:cNvPicPr>
          <p:nvPr/>
        </p:nvPicPr>
        <p:blipFill rotWithShape="1">
          <a:blip r:embed="rId4">
            <a:extLst>
              <a:ext uri="{28A0092B-C50C-407E-A947-70E740481C1C}">
                <a14:useLocalDpi xmlns:a14="http://schemas.microsoft.com/office/drawing/2010/main" val="0"/>
              </a:ext>
            </a:extLst>
          </a:blip>
          <a:srcRect l="4082" t="44539" r="32164" b="19861"/>
          <a:stretch/>
        </p:blipFill>
        <p:spPr>
          <a:xfrm>
            <a:off x="6102146" y="3676471"/>
            <a:ext cx="3642321" cy="2711808"/>
          </a:xfrm>
          <a:prstGeom prst="rect">
            <a:avLst/>
          </a:prstGeom>
        </p:spPr>
      </p:pic>
    </p:spTree>
    <p:extLst>
      <p:ext uri="{BB962C8B-B14F-4D97-AF65-F5344CB8AC3E}">
        <p14:creationId xmlns:p14="http://schemas.microsoft.com/office/powerpoint/2010/main" val="27058823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green, ground, outdoor, plastic&#10;&#10;Description automatically generated">
            <a:extLst>
              <a:ext uri="{FF2B5EF4-FFF2-40B4-BE49-F238E27FC236}">
                <a16:creationId xmlns:a16="http://schemas.microsoft.com/office/drawing/2014/main" id="{F7D929B8-28FB-D133-718A-6ED57AB2F301}"/>
              </a:ext>
            </a:extLst>
          </p:cNvPr>
          <p:cNvPicPr>
            <a:picLocks noChangeAspect="1"/>
          </p:cNvPicPr>
          <p:nvPr/>
        </p:nvPicPr>
        <p:blipFill rotWithShape="1">
          <a:blip r:embed="rId2">
            <a:extLst>
              <a:ext uri="{28A0092B-C50C-407E-A947-70E740481C1C}">
                <a14:useLocalDpi xmlns:a14="http://schemas.microsoft.com/office/drawing/2010/main" val="0"/>
              </a:ext>
            </a:extLst>
          </a:blip>
          <a:srcRect t="19120" r="-2" b="19493"/>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Picture 4" descr="A picture containing green, plant&#10;&#10;Description automatically generated">
            <a:extLst>
              <a:ext uri="{FF2B5EF4-FFF2-40B4-BE49-F238E27FC236}">
                <a16:creationId xmlns:a16="http://schemas.microsoft.com/office/drawing/2014/main" id="{9582FDCC-648F-1208-0D45-57F43DA51F39}"/>
              </a:ext>
            </a:extLst>
          </p:cNvPr>
          <p:cNvPicPr>
            <a:picLocks noChangeAspect="1"/>
          </p:cNvPicPr>
          <p:nvPr/>
        </p:nvPicPr>
        <p:blipFill rotWithShape="1">
          <a:blip r:embed="rId3">
            <a:extLst>
              <a:ext uri="{28A0092B-C50C-407E-A947-70E740481C1C}">
                <a14:useLocalDpi xmlns:a14="http://schemas.microsoft.com/office/drawing/2010/main" val="0"/>
              </a:ext>
            </a:extLst>
          </a:blip>
          <a:srcRect t="1873" r="-2" b="36740"/>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4" name="Freeform: Shape 13">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6" name="Freeform: Shape 15">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A608DDDC-7E46-FEC9-29D9-A85F041C95B8}"/>
              </a:ext>
            </a:extLst>
          </p:cNvPr>
          <p:cNvSpPr>
            <a:spLocks noGrp="1"/>
          </p:cNvSpPr>
          <p:nvPr>
            <p:ph type="title"/>
          </p:nvPr>
        </p:nvSpPr>
        <p:spPr>
          <a:xfrm>
            <a:off x="448056" y="859536"/>
            <a:ext cx="4832802" cy="1243584"/>
          </a:xfrm>
        </p:spPr>
        <p:txBody>
          <a:bodyPr>
            <a:normAutofit/>
          </a:bodyPr>
          <a:lstStyle/>
          <a:p>
            <a:r>
              <a:rPr lang="en-CA" sz="3400"/>
              <a:t>BAC Management</a:t>
            </a:r>
          </a:p>
        </p:txBody>
      </p:sp>
      <p:sp>
        <p:nvSpPr>
          <p:cNvPr id="18" name="Rectangle 17">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20" name="Rectangle 19">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15246B84-415B-E8A6-50F7-015839E3F0B2}"/>
              </a:ext>
            </a:extLst>
          </p:cNvPr>
          <p:cNvSpPr>
            <a:spLocks noGrp="1"/>
          </p:cNvSpPr>
          <p:nvPr>
            <p:ph idx="1"/>
          </p:nvPr>
        </p:nvSpPr>
        <p:spPr>
          <a:xfrm>
            <a:off x="448056" y="2512611"/>
            <a:ext cx="4832803" cy="3664351"/>
          </a:xfrm>
        </p:spPr>
        <p:txBody>
          <a:bodyPr>
            <a:normAutofit/>
          </a:bodyPr>
          <a:lstStyle/>
          <a:p>
            <a:pPr marL="457200" indent="-457200">
              <a:buAutoNum type="arabicPeriod"/>
            </a:pPr>
            <a:r>
              <a:rPr lang="en-CA" sz="1100" b="1" dirty="0"/>
              <a:t>ID high risk sites</a:t>
            </a:r>
          </a:p>
          <a:p>
            <a:pPr marL="0" indent="0">
              <a:buNone/>
            </a:pPr>
            <a:endParaRPr lang="en-CA" sz="1100" dirty="0"/>
          </a:p>
          <a:p>
            <a:r>
              <a:rPr lang="en-CA" sz="1100" dirty="0"/>
              <a:t>Burn openings = preferred for egg laying</a:t>
            </a:r>
          </a:p>
          <a:p>
            <a:r>
              <a:rPr lang="en-CA" sz="1100" dirty="0"/>
              <a:t>Severe burns = less/ no vegetation, higher risk of defoliation</a:t>
            </a:r>
          </a:p>
          <a:p>
            <a:r>
              <a:rPr lang="en-CA" sz="1100" dirty="0"/>
              <a:t>ESSF, MS, SBS, ICH, IDF highest risk but doesn’t exclude other BEC zones</a:t>
            </a:r>
          </a:p>
          <a:p>
            <a:r>
              <a:rPr lang="en-CA" sz="1100" dirty="0"/>
              <a:t>Drought prone sites</a:t>
            </a:r>
          </a:p>
          <a:p>
            <a:endParaRPr lang="en-CA" sz="1100" dirty="0"/>
          </a:p>
          <a:p>
            <a:pPr marL="0" indent="0">
              <a:buNone/>
            </a:pPr>
            <a:r>
              <a:rPr lang="en-CA" sz="1100" dirty="0"/>
              <a:t>2. </a:t>
            </a:r>
            <a:r>
              <a:rPr lang="en-CA" sz="1100" b="1" dirty="0"/>
              <a:t>Delay planting for 1-2 years</a:t>
            </a:r>
          </a:p>
          <a:p>
            <a:pPr marL="0" indent="0">
              <a:buNone/>
            </a:pPr>
            <a:r>
              <a:rPr lang="en-CA" sz="1100" b="1" dirty="0"/>
              <a:t>3. Avoid spring planting</a:t>
            </a:r>
          </a:p>
          <a:p>
            <a:pPr marL="0" indent="0">
              <a:buNone/>
            </a:pPr>
            <a:r>
              <a:rPr lang="en-CA" sz="1100" b="1" dirty="0"/>
              <a:t>4. Survey </a:t>
            </a:r>
          </a:p>
          <a:p>
            <a:pPr>
              <a:buFontTx/>
              <a:buChar char="-"/>
            </a:pPr>
            <a:r>
              <a:rPr lang="en-CA" sz="1100" dirty="0"/>
              <a:t>Damage on natural vegetation in spring</a:t>
            </a:r>
          </a:p>
          <a:p>
            <a:pPr>
              <a:buFontTx/>
              <a:buChar char="-"/>
            </a:pPr>
            <a:r>
              <a:rPr lang="en-CA" sz="1100" dirty="0"/>
              <a:t>Pheromone monitoring in summer before planting (July 1 – Sept 15)</a:t>
            </a:r>
          </a:p>
        </p:txBody>
      </p:sp>
    </p:spTree>
    <p:extLst>
      <p:ext uri="{BB962C8B-B14F-4D97-AF65-F5344CB8AC3E}">
        <p14:creationId xmlns:p14="http://schemas.microsoft.com/office/powerpoint/2010/main" val="42134094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D0D46E-DCDE-E3AC-AAE0-72AA26060115}"/>
              </a:ext>
            </a:extLst>
          </p:cNvPr>
          <p:cNvSpPr>
            <a:spLocks noGrp="1"/>
          </p:cNvSpPr>
          <p:nvPr>
            <p:ph type="title"/>
          </p:nvPr>
        </p:nvSpPr>
        <p:spPr>
          <a:xfrm>
            <a:off x="640080" y="325369"/>
            <a:ext cx="4368602" cy="1956841"/>
          </a:xfrm>
        </p:spPr>
        <p:txBody>
          <a:bodyPr anchor="b">
            <a:normAutofit/>
          </a:bodyPr>
          <a:lstStyle/>
          <a:p>
            <a:r>
              <a:rPr lang="en-CA" sz="4200"/>
              <a:t>BAC Management: Pheromone monitoring</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B5830D7-A681-5977-00E7-3CE2035682BF}"/>
              </a:ext>
            </a:extLst>
          </p:cNvPr>
          <p:cNvSpPr>
            <a:spLocks noGrp="1"/>
          </p:cNvSpPr>
          <p:nvPr>
            <p:ph idx="1"/>
          </p:nvPr>
        </p:nvSpPr>
        <p:spPr>
          <a:xfrm>
            <a:off x="640080" y="2872899"/>
            <a:ext cx="4483713" cy="3320668"/>
          </a:xfrm>
        </p:spPr>
        <p:txBody>
          <a:bodyPr>
            <a:normAutofit/>
          </a:bodyPr>
          <a:lstStyle/>
          <a:p>
            <a:r>
              <a:rPr lang="en-CA" sz="2200" dirty="0"/>
              <a:t>Early warning system (moths/trap)</a:t>
            </a:r>
          </a:p>
          <a:p>
            <a:r>
              <a:rPr lang="en-CA" sz="2200" dirty="0"/>
              <a:t>&lt;350 		low risk</a:t>
            </a:r>
          </a:p>
          <a:p>
            <a:r>
              <a:rPr lang="en-CA" sz="2200" dirty="0"/>
              <a:t>&gt;350-1200 	moderate risk</a:t>
            </a:r>
          </a:p>
          <a:p>
            <a:r>
              <a:rPr lang="en-CA" sz="2200" dirty="0"/>
              <a:t>&gt;1200 		high risk</a:t>
            </a:r>
          </a:p>
          <a:p>
            <a:endParaRPr lang="en-CA" sz="2200" dirty="0"/>
          </a:p>
        </p:txBody>
      </p:sp>
      <p:pic>
        <p:nvPicPr>
          <p:cNvPr id="5" name="Picture 4" descr="A picture containing grass, outdoor, ground, dry&#10;&#10;Description automatically generated">
            <a:extLst>
              <a:ext uri="{FF2B5EF4-FFF2-40B4-BE49-F238E27FC236}">
                <a16:creationId xmlns:a16="http://schemas.microsoft.com/office/drawing/2014/main" id="{7E052B8C-6CA2-94DC-203D-5AE35F56662F}"/>
              </a:ext>
            </a:extLst>
          </p:cNvPr>
          <p:cNvPicPr>
            <a:picLocks noChangeAspect="1"/>
          </p:cNvPicPr>
          <p:nvPr/>
        </p:nvPicPr>
        <p:blipFill rotWithShape="1">
          <a:blip r:embed="rId2">
            <a:extLst>
              <a:ext uri="{28A0092B-C50C-407E-A947-70E740481C1C}">
                <a14:useLocalDpi xmlns:a14="http://schemas.microsoft.com/office/drawing/2010/main" val="0"/>
              </a:ext>
            </a:extLst>
          </a:blip>
          <a:srcRect r="25022" b="-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187255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73A7D37-06CE-CD5D-64B4-6E4AA99EE879}"/>
              </a:ext>
            </a:extLst>
          </p:cNvPr>
          <p:cNvSpPr>
            <a:spLocks noGrp="1"/>
          </p:cNvSpPr>
          <p:nvPr>
            <p:ph type="title"/>
          </p:nvPr>
        </p:nvSpPr>
        <p:spPr>
          <a:xfrm>
            <a:off x="642469" y="-457964"/>
            <a:ext cx="3808268" cy="5504688"/>
          </a:xfrm>
        </p:spPr>
        <p:txBody>
          <a:bodyPr>
            <a:normAutofit/>
          </a:bodyPr>
          <a:lstStyle/>
          <a:p>
            <a:r>
              <a:rPr lang="en-CA" sz="6000" dirty="0">
                <a:solidFill>
                  <a:schemeClr val="bg1"/>
                </a:solidFill>
              </a:rPr>
              <a:t>Black army cutworm </a:t>
            </a:r>
            <a:r>
              <a:rPr lang="en-CA" sz="2800" dirty="0">
                <a:solidFill>
                  <a:schemeClr val="bg1"/>
                </a:solidFill>
              </a:rPr>
              <a:t>(</a:t>
            </a:r>
            <a:r>
              <a:rPr lang="en-CA" sz="2800" i="1" dirty="0" err="1">
                <a:solidFill>
                  <a:schemeClr val="bg1"/>
                </a:solidFill>
              </a:rPr>
              <a:t>Actebia</a:t>
            </a:r>
            <a:r>
              <a:rPr lang="en-CA" sz="2800" i="1" dirty="0">
                <a:solidFill>
                  <a:schemeClr val="bg1"/>
                </a:solidFill>
              </a:rPr>
              <a:t> </a:t>
            </a:r>
            <a:r>
              <a:rPr lang="en-CA" sz="2800" i="1" dirty="0" err="1">
                <a:solidFill>
                  <a:schemeClr val="bg1"/>
                </a:solidFill>
              </a:rPr>
              <a:t>fennica</a:t>
            </a:r>
            <a:r>
              <a:rPr lang="en-CA" sz="2800" dirty="0">
                <a:solidFill>
                  <a:schemeClr val="bg1"/>
                </a:solidFill>
              </a:rPr>
              <a:t>)</a:t>
            </a:r>
          </a:p>
        </p:txBody>
      </p:sp>
      <p:graphicFrame>
        <p:nvGraphicFramePr>
          <p:cNvPr id="4" name="Content Placeholder 3">
            <a:extLst>
              <a:ext uri="{FF2B5EF4-FFF2-40B4-BE49-F238E27FC236}">
                <a16:creationId xmlns:a16="http://schemas.microsoft.com/office/drawing/2014/main" id="{6003AD25-F0E3-BEB3-AF76-200F352FC6D3}"/>
              </a:ext>
            </a:extLst>
          </p:cNvPr>
          <p:cNvGraphicFramePr>
            <a:graphicFrameLocks noGrp="1"/>
          </p:cNvGraphicFramePr>
          <p:nvPr>
            <p:ph idx="1"/>
            <p:extLst>
              <p:ext uri="{D42A27DB-BD31-4B8C-83A1-F6EECF244321}">
                <p14:modId xmlns:p14="http://schemas.microsoft.com/office/powerpoint/2010/main" val="730884525"/>
              </p:ext>
            </p:extLst>
          </p:nvPr>
        </p:nvGraphicFramePr>
        <p:xfrm>
          <a:off x="5285890" y="0"/>
          <a:ext cx="6263641" cy="6744537"/>
        </p:xfrm>
        <a:graphic>
          <a:graphicData uri="http://schemas.openxmlformats.org/drawingml/2006/table">
            <a:tbl>
              <a:tblPr firstRow="1" firstCol="1" bandRow="1">
                <a:tableStyleId>{5C22544A-7EE6-4342-B048-85BDC9FD1C3A}</a:tableStyleId>
              </a:tblPr>
              <a:tblGrid>
                <a:gridCol w="1283014">
                  <a:extLst>
                    <a:ext uri="{9D8B030D-6E8A-4147-A177-3AD203B41FA5}">
                      <a16:colId xmlns:a16="http://schemas.microsoft.com/office/drawing/2014/main" val="300941081"/>
                    </a:ext>
                  </a:extLst>
                </a:gridCol>
                <a:gridCol w="1912417">
                  <a:extLst>
                    <a:ext uri="{9D8B030D-6E8A-4147-A177-3AD203B41FA5}">
                      <a16:colId xmlns:a16="http://schemas.microsoft.com/office/drawing/2014/main" val="385470392"/>
                    </a:ext>
                  </a:extLst>
                </a:gridCol>
                <a:gridCol w="847787">
                  <a:extLst>
                    <a:ext uri="{9D8B030D-6E8A-4147-A177-3AD203B41FA5}">
                      <a16:colId xmlns:a16="http://schemas.microsoft.com/office/drawing/2014/main" val="3776693246"/>
                    </a:ext>
                  </a:extLst>
                </a:gridCol>
                <a:gridCol w="2220423">
                  <a:extLst>
                    <a:ext uri="{9D8B030D-6E8A-4147-A177-3AD203B41FA5}">
                      <a16:colId xmlns:a16="http://schemas.microsoft.com/office/drawing/2014/main" val="1950129320"/>
                    </a:ext>
                  </a:extLst>
                </a:gridCol>
              </a:tblGrid>
              <a:tr h="219833">
                <a:tc>
                  <a:txBody>
                    <a:bodyPr/>
                    <a:lstStyle/>
                    <a:p>
                      <a:pPr>
                        <a:lnSpc>
                          <a:spcPct val="107000"/>
                        </a:lnSpc>
                        <a:spcAft>
                          <a:spcPts val="800"/>
                        </a:spcAft>
                      </a:pPr>
                      <a:r>
                        <a:rPr lang="en-CA" sz="1800" dirty="0">
                          <a:effectLst/>
                        </a:rPr>
                        <a:t>Year / TSA</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nSpc>
                          <a:spcPct val="107000"/>
                        </a:lnSpc>
                        <a:spcAft>
                          <a:spcPts val="800"/>
                        </a:spcAft>
                      </a:pPr>
                      <a:r>
                        <a:rPr lang="en-CA" sz="1800">
                          <a:effectLst/>
                        </a:rPr>
                        <a:t>Location</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nSpc>
                          <a:spcPct val="107000"/>
                        </a:lnSpc>
                        <a:spcAft>
                          <a:spcPts val="800"/>
                        </a:spcAft>
                      </a:pPr>
                      <a:r>
                        <a:rPr lang="en-CA" sz="1800">
                          <a:effectLst/>
                        </a:rPr>
                        <a:t># traps</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nSpc>
                          <a:spcPct val="107000"/>
                        </a:lnSpc>
                        <a:spcAft>
                          <a:spcPts val="800"/>
                        </a:spcAft>
                      </a:pPr>
                      <a:r>
                        <a:rPr lang="en-CA" sz="1800" dirty="0">
                          <a:effectLst/>
                        </a:rPr>
                        <a:t>Average moths/ trap</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extLst>
                  <a:ext uri="{0D108BD9-81ED-4DB2-BD59-A6C34878D82A}">
                    <a16:rowId xmlns:a16="http://schemas.microsoft.com/office/drawing/2014/main" val="1956720244"/>
                  </a:ext>
                </a:extLst>
              </a:tr>
              <a:tr h="219833">
                <a:tc>
                  <a:txBody>
                    <a:bodyPr/>
                    <a:lstStyle/>
                    <a:p>
                      <a:pPr>
                        <a:lnSpc>
                          <a:spcPct val="107000"/>
                        </a:lnSpc>
                        <a:spcAft>
                          <a:spcPts val="800"/>
                        </a:spcAft>
                      </a:pPr>
                      <a:r>
                        <a:rPr lang="en-CA" sz="1800">
                          <a:effectLst/>
                        </a:rPr>
                        <a:t>2018</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nSpc>
                          <a:spcPct val="107000"/>
                        </a:lnSpc>
                      </a:pPr>
                      <a:endParaRPr lang="en-CA" sz="1800">
                        <a:effectLst/>
                        <a:latin typeface="Calibri" panose="020F0502020204030204" pitchFamily="34" charset="0"/>
                        <a:cs typeface="Times New Roman" panose="02020603050405020304" pitchFamily="18" charset="0"/>
                      </a:endParaRPr>
                    </a:p>
                  </a:txBody>
                  <a:tcPr marL="74587" marR="74587" marT="0" marB="0" anchor="b"/>
                </a:tc>
                <a:tc>
                  <a:txBody>
                    <a:bodyPr/>
                    <a:lstStyle/>
                    <a:p>
                      <a:pPr>
                        <a:lnSpc>
                          <a:spcPct val="107000"/>
                        </a:lnSpc>
                      </a:pPr>
                      <a:endParaRPr lang="en-CA" sz="1800">
                        <a:effectLst/>
                        <a:latin typeface="Calibri" panose="020F0502020204030204" pitchFamily="34" charset="0"/>
                        <a:cs typeface="Times New Roman" panose="02020603050405020304" pitchFamily="18" charset="0"/>
                      </a:endParaRPr>
                    </a:p>
                  </a:txBody>
                  <a:tcPr marL="74587" marR="74587" marT="0" marB="0" anchor="b"/>
                </a:tc>
                <a:tc>
                  <a:txBody>
                    <a:bodyPr/>
                    <a:lstStyle/>
                    <a:p>
                      <a:pPr>
                        <a:lnSpc>
                          <a:spcPct val="107000"/>
                        </a:lnSpc>
                      </a:pPr>
                      <a:endParaRPr lang="en-CA" sz="1800">
                        <a:effectLst/>
                        <a:latin typeface="Calibri" panose="020F0502020204030204" pitchFamily="34" charset="0"/>
                        <a:cs typeface="Times New Roman" panose="02020603050405020304" pitchFamily="18" charset="0"/>
                      </a:endParaRPr>
                    </a:p>
                  </a:txBody>
                  <a:tcPr marL="74587" marR="74587" marT="0" marB="0" anchor="b"/>
                </a:tc>
                <a:extLst>
                  <a:ext uri="{0D108BD9-81ED-4DB2-BD59-A6C34878D82A}">
                    <a16:rowId xmlns:a16="http://schemas.microsoft.com/office/drawing/2014/main" val="3448141759"/>
                  </a:ext>
                </a:extLst>
              </a:tr>
              <a:tr h="219833">
                <a:tc>
                  <a:txBody>
                    <a:bodyPr/>
                    <a:lstStyle/>
                    <a:p>
                      <a:pPr>
                        <a:lnSpc>
                          <a:spcPct val="107000"/>
                        </a:lnSpc>
                        <a:spcAft>
                          <a:spcPts val="800"/>
                        </a:spcAft>
                      </a:pPr>
                      <a:r>
                        <a:rPr lang="en-CA" sz="1800" dirty="0">
                          <a:effectLst/>
                        </a:rPr>
                        <a:t>Cranbrook </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nSpc>
                          <a:spcPct val="107000"/>
                        </a:lnSpc>
                        <a:spcAft>
                          <a:spcPts val="800"/>
                        </a:spcAft>
                      </a:pPr>
                      <a:r>
                        <a:rPr lang="en-CA" sz="1800">
                          <a:effectLst/>
                        </a:rPr>
                        <a:t>Etna Creek</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gn="r">
                        <a:lnSpc>
                          <a:spcPct val="107000"/>
                        </a:lnSpc>
                        <a:spcAft>
                          <a:spcPts val="800"/>
                        </a:spcAft>
                      </a:pPr>
                      <a:r>
                        <a:rPr lang="en-CA" sz="1800">
                          <a:effectLst/>
                        </a:rPr>
                        <a:t>4</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gn="r">
                        <a:lnSpc>
                          <a:spcPct val="107000"/>
                        </a:lnSpc>
                        <a:spcAft>
                          <a:spcPts val="800"/>
                        </a:spcAft>
                      </a:pPr>
                      <a:r>
                        <a:rPr lang="en-CA" sz="1800">
                          <a:effectLst/>
                        </a:rPr>
                        <a:t>20</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extLst>
                  <a:ext uri="{0D108BD9-81ED-4DB2-BD59-A6C34878D82A}">
                    <a16:rowId xmlns:a16="http://schemas.microsoft.com/office/drawing/2014/main" val="1354986355"/>
                  </a:ext>
                </a:extLst>
              </a:tr>
              <a:tr h="219833">
                <a:tc>
                  <a:txBody>
                    <a:bodyPr/>
                    <a:lstStyle/>
                    <a:p>
                      <a:pPr>
                        <a:lnSpc>
                          <a:spcPct val="107000"/>
                        </a:lnSpc>
                      </a:pPr>
                      <a:endParaRPr lang="en-CA" sz="1800">
                        <a:effectLst/>
                        <a:latin typeface="Calibri" panose="020F0502020204030204" pitchFamily="34" charset="0"/>
                        <a:cs typeface="Times New Roman" panose="02020603050405020304" pitchFamily="18" charset="0"/>
                      </a:endParaRPr>
                    </a:p>
                  </a:txBody>
                  <a:tcPr marL="74587" marR="74587" marT="0" marB="0" anchor="b"/>
                </a:tc>
                <a:tc>
                  <a:txBody>
                    <a:bodyPr/>
                    <a:lstStyle/>
                    <a:p>
                      <a:pPr>
                        <a:lnSpc>
                          <a:spcPct val="107000"/>
                        </a:lnSpc>
                        <a:spcAft>
                          <a:spcPts val="800"/>
                        </a:spcAft>
                      </a:pPr>
                      <a:r>
                        <a:rPr lang="en-CA" sz="1800" dirty="0">
                          <a:effectLst/>
                        </a:rPr>
                        <a:t>Linklater</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gn="r">
                        <a:lnSpc>
                          <a:spcPct val="107000"/>
                        </a:lnSpc>
                        <a:spcAft>
                          <a:spcPts val="800"/>
                        </a:spcAft>
                      </a:pPr>
                      <a:r>
                        <a:rPr lang="en-CA" sz="1800">
                          <a:effectLst/>
                        </a:rPr>
                        <a:t>4</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gn="r">
                        <a:lnSpc>
                          <a:spcPct val="107000"/>
                        </a:lnSpc>
                        <a:spcAft>
                          <a:spcPts val="800"/>
                        </a:spcAft>
                      </a:pPr>
                      <a:r>
                        <a:rPr lang="en-CA" sz="1800">
                          <a:effectLst/>
                        </a:rPr>
                        <a:t>1</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extLst>
                  <a:ext uri="{0D108BD9-81ED-4DB2-BD59-A6C34878D82A}">
                    <a16:rowId xmlns:a16="http://schemas.microsoft.com/office/drawing/2014/main" val="4035955167"/>
                  </a:ext>
                </a:extLst>
              </a:tr>
              <a:tr h="219833">
                <a:tc>
                  <a:txBody>
                    <a:bodyPr/>
                    <a:lstStyle/>
                    <a:p>
                      <a:pPr>
                        <a:lnSpc>
                          <a:spcPct val="107000"/>
                        </a:lnSpc>
                      </a:pPr>
                      <a:endParaRPr lang="en-CA" sz="1800">
                        <a:effectLst/>
                        <a:latin typeface="Calibri" panose="020F0502020204030204" pitchFamily="34" charset="0"/>
                        <a:cs typeface="Times New Roman" panose="02020603050405020304" pitchFamily="18" charset="0"/>
                      </a:endParaRPr>
                    </a:p>
                  </a:txBody>
                  <a:tcPr marL="74587" marR="74587" marT="0" marB="0" anchor="b"/>
                </a:tc>
                <a:tc>
                  <a:txBody>
                    <a:bodyPr/>
                    <a:lstStyle/>
                    <a:p>
                      <a:pPr>
                        <a:lnSpc>
                          <a:spcPct val="107000"/>
                        </a:lnSpc>
                        <a:spcAft>
                          <a:spcPts val="800"/>
                        </a:spcAft>
                      </a:pPr>
                      <a:r>
                        <a:rPr lang="en-CA" sz="1800" dirty="0" err="1">
                          <a:effectLst/>
                        </a:rPr>
                        <a:t>Soowa</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gn="r">
                        <a:lnSpc>
                          <a:spcPct val="107000"/>
                        </a:lnSpc>
                        <a:spcAft>
                          <a:spcPts val="800"/>
                        </a:spcAft>
                      </a:pPr>
                      <a:r>
                        <a:rPr lang="en-CA" sz="1800">
                          <a:effectLst/>
                        </a:rPr>
                        <a:t>4</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gn="r">
                        <a:lnSpc>
                          <a:spcPct val="107000"/>
                        </a:lnSpc>
                        <a:spcAft>
                          <a:spcPts val="800"/>
                        </a:spcAft>
                      </a:pPr>
                      <a:r>
                        <a:rPr lang="en-CA" sz="1800">
                          <a:effectLst/>
                        </a:rPr>
                        <a:t>39</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extLst>
                  <a:ext uri="{0D108BD9-81ED-4DB2-BD59-A6C34878D82A}">
                    <a16:rowId xmlns:a16="http://schemas.microsoft.com/office/drawing/2014/main" val="1737946402"/>
                  </a:ext>
                </a:extLst>
              </a:tr>
              <a:tr h="219833">
                <a:tc>
                  <a:txBody>
                    <a:bodyPr/>
                    <a:lstStyle/>
                    <a:p>
                      <a:pPr>
                        <a:lnSpc>
                          <a:spcPct val="107000"/>
                        </a:lnSpc>
                        <a:spcAft>
                          <a:spcPts val="800"/>
                        </a:spcAft>
                      </a:pPr>
                      <a:r>
                        <a:rPr lang="en-CA" sz="1800">
                          <a:effectLst/>
                        </a:rPr>
                        <a:t>Invermere</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nSpc>
                          <a:spcPct val="107000"/>
                        </a:lnSpc>
                        <a:spcAft>
                          <a:spcPts val="800"/>
                        </a:spcAft>
                      </a:pPr>
                      <a:r>
                        <a:rPr lang="en-CA" sz="1800" dirty="0">
                          <a:effectLst/>
                        </a:rPr>
                        <a:t>White - Middle Fork</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gn="r">
                        <a:lnSpc>
                          <a:spcPct val="107000"/>
                        </a:lnSpc>
                        <a:spcAft>
                          <a:spcPts val="800"/>
                        </a:spcAft>
                      </a:pPr>
                      <a:r>
                        <a:rPr lang="en-CA" sz="1800">
                          <a:effectLst/>
                        </a:rPr>
                        <a:t>4</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gn="r">
                        <a:lnSpc>
                          <a:spcPct val="107000"/>
                        </a:lnSpc>
                        <a:spcAft>
                          <a:spcPts val="800"/>
                        </a:spcAft>
                      </a:pPr>
                      <a:r>
                        <a:rPr lang="en-CA" sz="1800">
                          <a:effectLst/>
                        </a:rPr>
                        <a:t>127</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extLst>
                  <a:ext uri="{0D108BD9-81ED-4DB2-BD59-A6C34878D82A}">
                    <a16:rowId xmlns:a16="http://schemas.microsoft.com/office/drawing/2014/main" val="2107534448"/>
                  </a:ext>
                </a:extLst>
              </a:tr>
              <a:tr h="219833">
                <a:tc>
                  <a:txBody>
                    <a:bodyPr/>
                    <a:lstStyle/>
                    <a:p>
                      <a:pPr>
                        <a:lnSpc>
                          <a:spcPct val="107000"/>
                        </a:lnSpc>
                      </a:pPr>
                      <a:endParaRPr lang="en-CA" sz="1800">
                        <a:effectLst/>
                        <a:latin typeface="Calibri" panose="020F0502020204030204" pitchFamily="34" charset="0"/>
                        <a:cs typeface="Times New Roman" panose="02020603050405020304" pitchFamily="18" charset="0"/>
                      </a:endParaRPr>
                    </a:p>
                  </a:txBody>
                  <a:tcPr marL="74587" marR="74587" marT="0" marB="0" anchor="b"/>
                </a:tc>
                <a:tc>
                  <a:txBody>
                    <a:bodyPr/>
                    <a:lstStyle/>
                    <a:p>
                      <a:pPr>
                        <a:lnSpc>
                          <a:spcPct val="107000"/>
                        </a:lnSpc>
                        <a:spcAft>
                          <a:spcPts val="800"/>
                        </a:spcAft>
                      </a:pPr>
                      <a:r>
                        <a:rPr lang="en-CA" sz="1800" dirty="0">
                          <a:effectLst/>
                        </a:rPr>
                        <a:t>White - North Fork</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gn="r">
                        <a:lnSpc>
                          <a:spcPct val="107000"/>
                        </a:lnSpc>
                        <a:spcAft>
                          <a:spcPts val="800"/>
                        </a:spcAft>
                      </a:pPr>
                      <a:r>
                        <a:rPr lang="en-CA" sz="1800">
                          <a:effectLst/>
                        </a:rPr>
                        <a:t>4</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gn="r">
                        <a:lnSpc>
                          <a:spcPct val="107000"/>
                        </a:lnSpc>
                        <a:spcAft>
                          <a:spcPts val="800"/>
                        </a:spcAft>
                      </a:pPr>
                      <a:r>
                        <a:rPr lang="en-CA" sz="1800">
                          <a:effectLst/>
                        </a:rPr>
                        <a:t>29</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extLst>
                  <a:ext uri="{0D108BD9-81ED-4DB2-BD59-A6C34878D82A}">
                    <a16:rowId xmlns:a16="http://schemas.microsoft.com/office/drawing/2014/main" val="2208702856"/>
                  </a:ext>
                </a:extLst>
              </a:tr>
              <a:tr h="219833">
                <a:tc>
                  <a:txBody>
                    <a:bodyPr/>
                    <a:lstStyle/>
                    <a:p>
                      <a:pPr>
                        <a:lnSpc>
                          <a:spcPct val="107000"/>
                        </a:lnSpc>
                        <a:spcAft>
                          <a:spcPts val="800"/>
                        </a:spcAft>
                      </a:pPr>
                      <a:r>
                        <a:rPr lang="en-CA" sz="1800">
                          <a:effectLst/>
                        </a:rPr>
                        <a:t>Revelstoke</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nSpc>
                          <a:spcPct val="107000"/>
                        </a:lnSpc>
                        <a:spcAft>
                          <a:spcPts val="800"/>
                        </a:spcAft>
                      </a:pPr>
                      <a:r>
                        <a:rPr lang="en-CA" sz="1800" dirty="0">
                          <a:effectLst/>
                        </a:rPr>
                        <a:t>RCFC</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gn="r">
                        <a:lnSpc>
                          <a:spcPct val="107000"/>
                        </a:lnSpc>
                        <a:spcAft>
                          <a:spcPts val="800"/>
                        </a:spcAft>
                      </a:pPr>
                      <a:r>
                        <a:rPr lang="en-CA" sz="1800">
                          <a:effectLst/>
                        </a:rPr>
                        <a:t>4</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gn="r">
                        <a:lnSpc>
                          <a:spcPct val="107000"/>
                        </a:lnSpc>
                        <a:spcAft>
                          <a:spcPts val="800"/>
                        </a:spcAft>
                      </a:pPr>
                      <a:r>
                        <a:rPr lang="en-CA" sz="1800">
                          <a:effectLst/>
                        </a:rPr>
                        <a:t>40</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extLst>
                  <a:ext uri="{0D108BD9-81ED-4DB2-BD59-A6C34878D82A}">
                    <a16:rowId xmlns:a16="http://schemas.microsoft.com/office/drawing/2014/main" val="45243110"/>
                  </a:ext>
                </a:extLst>
              </a:tr>
              <a:tr h="219833">
                <a:tc>
                  <a:txBody>
                    <a:bodyPr/>
                    <a:lstStyle/>
                    <a:p>
                      <a:pPr>
                        <a:lnSpc>
                          <a:spcPct val="107000"/>
                        </a:lnSpc>
                        <a:spcAft>
                          <a:spcPts val="800"/>
                        </a:spcAft>
                      </a:pPr>
                      <a:r>
                        <a:rPr lang="en-CA" sz="1800">
                          <a:effectLst/>
                        </a:rPr>
                        <a:t> </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nSpc>
                          <a:spcPct val="107000"/>
                        </a:lnSpc>
                        <a:spcAft>
                          <a:spcPts val="800"/>
                        </a:spcAft>
                      </a:pPr>
                      <a:r>
                        <a:rPr lang="en-CA" sz="1800" dirty="0">
                          <a:effectLst/>
                        </a:rPr>
                        <a:t>Revelstoke</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gn="r">
                        <a:lnSpc>
                          <a:spcPct val="107000"/>
                        </a:lnSpc>
                        <a:spcAft>
                          <a:spcPts val="800"/>
                        </a:spcAft>
                      </a:pPr>
                      <a:r>
                        <a:rPr lang="en-CA" sz="1800">
                          <a:effectLst/>
                        </a:rPr>
                        <a:t>2</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gn="r">
                        <a:lnSpc>
                          <a:spcPct val="107000"/>
                        </a:lnSpc>
                        <a:spcAft>
                          <a:spcPts val="800"/>
                        </a:spcAft>
                      </a:pPr>
                      <a:r>
                        <a:rPr lang="en-CA" sz="1800">
                          <a:effectLst/>
                        </a:rPr>
                        <a:t>80</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extLst>
                  <a:ext uri="{0D108BD9-81ED-4DB2-BD59-A6C34878D82A}">
                    <a16:rowId xmlns:a16="http://schemas.microsoft.com/office/drawing/2014/main" val="2450856125"/>
                  </a:ext>
                </a:extLst>
              </a:tr>
              <a:tr h="219833">
                <a:tc>
                  <a:txBody>
                    <a:bodyPr/>
                    <a:lstStyle/>
                    <a:p>
                      <a:pPr>
                        <a:lnSpc>
                          <a:spcPct val="107000"/>
                        </a:lnSpc>
                        <a:spcAft>
                          <a:spcPts val="800"/>
                        </a:spcAft>
                      </a:pPr>
                      <a:r>
                        <a:rPr lang="en-CA" sz="1800">
                          <a:effectLst/>
                        </a:rPr>
                        <a:t>2019</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nSpc>
                          <a:spcPct val="107000"/>
                        </a:lnSpc>
                      </a:pPr>
                      <a:endParaRPr lang="en-CA" sz="1800">
                        <a:effectLst/>
                        <a:latin typeface="Calibri" panose="020F0502020204030204" pitchFamily="34" charset="0"/>
                        <a:cs typeface="Times New Roman" panose="02020603050405020304" pitchFamily="18" charset="0"/>
                      </a:endParaRPr>
                    </a:p>
                  </a:txBody>
                  <a:tcPr marL="74587" marR="74587" marT="0" marB="0" anchor="b"/>
                </a:tc>
                <a:tc>
                  <a:txBody>
                    <a:bodyPr/>
                    <a:lstStyle/>
                    <a:p>
                      <a:pPr>
                        <a:lnSpc>
                          <a:spcPct val="107000"/>
                        </a:lnSpc>
                      </a:pPr>
                      <a:endParaRPr lang="en-CA" sz="1800" dirty="0">
                        <a:effectLst/>
                        <a:latin typeface="Calibri" panose="020F0502020204030204" pitchFamily="34" charset="0"/>
                        <a:cs typeface="Times New Roman" panose="02020603050405020304" pitchFamily="18" charset="0"/>
                      </a:endParaRPr>
                    </a:p>
                  </a:txBody>
                  <a:tcPr marL="74587" marR="74587" marT="0" marB="0" anchor="b"/>
                </a:tc>
                <a:tc>
                  <a:txBody>
                    <a:bodyPr/>
                    <a:lstStyle/>
                    <a:p>
                      <a:pPr>
                        <a:lnSpc>
                          <a:spcPct val="107000"/>
                        </a:lnSpc>
                      </a:pPr>
                      <a:endParaRPr lang="en-CA" sz="1800">
                        <a:effectLst/>
                        <a:latin typeface="Calibri" panose="020F0502020204030204" pitchFamily="34" charset="0"/>
                        <a:cs typeface="Times New Roman" panose="02020603050405020304" pitchFamily="18" charset="0"/>
                      </a:endParaRPr>
                    </a:p>
                  </a:txBody>
                  <a:tcPr marL="74587" marR="74587" marT="0" marB="0" anchor="b"/>
                </a:tc>
                <a:extLst>
                  <a:ext uri="{0D108BD9-81ED-4DB2-BD59-A6C34878D82A}">
                    <a16:rowId xmlns:a16="http://schemas.microsoft.com/office/drawing/2014/main" val="106000969"/>
                  </a:ext>
                </a:extLst>
              </a:tr>
              <a:tr h="219833">
                <a:tc>
                  <a:txBody>
                    <a:bodyPr/>
                    <a:lstStyle/>
                    <a:p>
                      <a:pPr>
                        <a:lnSpc>
                          <a:spcPct val="107000"/>
                        </a:lnSpc>
                        <a:spcAft>
                          <a:spcPts val="800"/>
                        </a:spcAft>
                      </a:pPr>
                      <a:r>
                        <a:rPr lang="en-CA" sz="1800">
                          <a:effectLst/>
                        </a:rPr>
                        <a:t>Cranbrook </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nSpc>
                          <a:spcPct val="107000"/>
                        </a:lnSpc>
                        <a:spcAft>
                          <a:spcPts val="800"/>
                        </a:spcAft>
                      </a:pPr>
                      <a:r>
                        <a:rPr lang="en-CA" sz="1800">
                          <a:effectLst/>
                        </a:rPr>
                        <a:t>Lost Dog</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gn="r">
                        <a:lnSpc>
                          <a:spcPct val="107000"/>
                        </a:lnSpc>
                        <a:spcAft>
                          <a:spcPts val="800"/>
                        </a:spcAft>
                      </a:pPr>
                      <a:r>
                        <a:rPr lang="en-CA" sz="1800">
                          <a:effectLst/>
                        </a:rPr>
                        <a:t>6</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gn="r">
                        <a:lnSpc>
                          <a:spcPct val="107000"/>
                        </a:lnSpc>
                        <a:spcAft>
                          <a:spcPts val="800"/>
                        </a:spcAft>
                      </a:pPr>
                      <a:r>
                        <a:rPr lang="en-CA" sz="1800">
                          <a:effectLst/>
                        </a:rPr>
                        <a:t>93</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extLst>
                  <a:ext uri="{0D108BD9-81ED-4DB2-BD59-A6C34878D82A}">
                    <a16:rowId xmlns:a16="http://schemas.microsoft.com/office/drawing/2014/main" val="599603471"/>
                  </a:ext>
                </a:extLst>
              </a:tr>
              <a:tr h="219833">
                <a:tc>
                  <a:txBody>
                    <a:bodyPr/>
                    <a:lstStyle/>
                    <a:p>
                      <a:pPr>
                        <a:lnSpc>
                          <a:spcPct val="107000"/>
                        </a:lnSpc>
                      </a:pPr>
                      <a:endParaRPr lang="en-CA" sz="1800">
                        <a:effectLst/>
                        <a:latin typeface="Calibri" panose="020F0502020204030204" pitchFamily="34" charset="0"/>
                        <a:cs typeface="Times New Roman" panose="02020603050405020304" pitchFamily="18" charset="0"/>
                      </a:endParaRPr>
                    </a:p>
                  </a:txBody>
                  <a:tcPr marL="74587" marR="74587" marT="0" marB="0" anchor="b"/>
                </a:tc>
                <a:tc>
                  <a:txBody>
                    <a:bodyPr/>
                    <a:lstStyle/>
                    <a:p>
                      <a:pPr>
                        <a:lnSpc>
                          <a:spcPct val="107000"/>
                        </a:lnSpc>
                        <a:spcAft>
                          <a:spcPts val="800"/>
                        </a:spcAft>
                      </a:pPr>
                      <a:r>
                        <a:rPr lang="en-CA" sz="1800">
                          <a:effectLst/>
                        </a:rPr>
                        <a:t>Meachan</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gn="r">
                        <a:lnSpc>
                          <a:spcPct val="107000"/>
                        </a:lnSpc>
                        <a:spcAft>
                          <a:spcPts val="800"/>
                        </a:spcAft>
                      </a:pPr>
                      <a:r>
                        <a:rPr lang="en-CA" sz="1800" dirty="0">
                          <a:effectLst/>
                        </a:rPr>
                        <a:t>6</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gn="r">
                        <a:lnSpc>
                          <a:spcPct val="107000"/>
                        </a:lnSpc>
                        <a:spcAft>
                          <a:spcPts val="800"/>
                        </a:spcAft>
                      </a:pPr>
                      <a:r>
                        <a:rPr lang="en-CA" sz="1800">
                          <a:effectLst/>
                        </a:rPr>
                        <a:t>218</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extLst>
                  <a:ext uri="{0D108BD9-81ED-4DB2-BD59-A6C34878D82A}">
                    <a16:rowId xmlns:a16="http://schemas.microsoft.com/office/drawing/2014/main" val="1950971099"/>
                  </a:ext>
                </a:extLst>
              </a:tr>
              <a:tr h="219833">
                <a:tc>
                  <a:txBody>
                    <a:bodyPr/>
                    <a:lstStyle/>
                    <a:p>
                      <a:pPr>
                        <a:lnSpc>
                          <a:spcPct val="107000"/>
                        </a:lnSpc>
                        <a:spcAft>
                          <a:spcPts val="800"/>
                        </a:spcAft>
                      </a:pPr>
                      <a:r>
                        <a:rPr lang="en-CA" sz="1800">
                          <a:effectLst/>
                        </a:rPr>
                        <a:t> </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nSpc>
                          <a:spcPct val="107000"/>
                        </a:lnSpc>
                        <a:spcAft>
                          <a:spcPts val="800"/>
                        </a:spcAft>
                      </a:pPr>
                      <a:r>
                        <a:rPr lang="en-CA" sz="1800">
                          <a:effectLst/>
                        </a:rPr>
                        <a:t>Wickman</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gn="r">
                        <a:lnSpc>
                          <a:spcPct val="107000"/>
                        </a:lnSpc>
                        <a:spcAft>
                          <a:spcPts val="800"/>
                        </a:spcAft>
                      </a:pPr>
                      <a:r>
                        <a:rPr lang="en-CA" sz="1800">
                          <a:effectLst/>
                        </a:rPr>
                        <a:t>4</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gn="r">
                        <a:lnSpc>
                          <a:spcPct val="107000"/>
                        </a:lnSpc>
                        <a:spcAft>
                          <a:spcPts val="800"/>
                        </a:spcAft>
                      </a:pPr>
                      <a:r>
                        <a:rPr lang="en-CA" sz="1800" dirty="0">
                          <a:effectLst/>
                        </a:rPr>
                        <a:t>36</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extLst>
                  <a:ext uri="{0D108BD9-81ED-4DB2-BD59-A6C34878D82A}">
                    <a16:rowId xmlns:a16="http://schemas.microsoft.com/office/drawing/2014/main" val="1309968676"/>
                  </a:ext>
                </a:extLst>
              </a:tr>
              <a:tr h="219833">
                <a:tc>
                  <a:txBody>
                    <a:bodyPr/>
                    <a:lstStyle/>
                    <a:p>
                      <a:pPr>
                        <a:lnSpc>
                          <a:spcPct val="107000"/>
                        </a:lnSpc>
                        <a:spcAft>
                          <a:spcPts val="800"/>
                        </a:spcAft>
                      </a:pPr>
                      <a:r>
                        <a:rPr lang="en-CA" sz="1800">
                          <a:effectLst/>
                        </a:rPr>
                        <a:t>2020</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nSpc>
                          <a:spcPct val="107000"/>
                        </a:lnSpc>
                      </a:pPr>
                      <a:endParaRPr lang="en-CA" sz="1800">
                        <a:effectLst/>
                        <a:latin typeface="Calibri" panose="020F0502020204030204" pitchFamily="34" charset="0"/>
                        <a:cs typeface="Times New Roman" panose="02020603050405020304" pitchFamily="18" charset="0"/>
                      </a:endParaRPr>
                    </a:p>
                  </a:txBody>
                  <a:tcPr marL="74587" marR="74587" marT="0" marB="0" anchor="b"/>
                </a:tc>
                <a:tc>
                  <a:txBody>
                    <a:bodyPr/>
                    <a:lstStyle/>
                    <a:p>
                      <a:pPr>
                        <a:lnSpc>
                          <a:spcPct val="107000"/>
                        </a:lnSpc>
                      </a:pPr>
                      <a:endParaRPr lang="en-CA" sz="1800">
                        <a:effectLst/>
                        <a:latin typeface="Calibri" panose="020F0502020204030204" pitchFamily="34" charset="0"/>
                        <a:cs typeface="Times New Roman" panose="02020603050405020304" pitchFamily="18" charset="0"/>
                      </a:endParaRPr>
                    </a:p>
                  </a:txBody>
                  <a:tcPr marL="74587" marR="74587" marT="0" marB="0" anchor="b"/>
                </a:tc>
                <a:tc>
                  <a:txBody>
                    <a:bodyPr/>
                    <a:lstStyle/>
                    <a:p>
                      <a:pPr>
                        <a:lnSpc>
                          <a:spcPct val="107000"/>
                        </a:lnSpc>
                      </a:pPr>
                      <a:endParaRPr lang="en-CA" sz="1800" dirty="0">
                        <a:effectLst/>
                        <a:latin typeface="Calibri" panose="020F0502020204030204" pitchFamily="34" charset="0"/>
                        <a:cs typeface="Times New Roman" panose="02020603050405020304" pitchFamily="18" charset="0"/>
                      </a:endParaRPr>
                    </a:p>
                  </a:txBody>
                  <a:tcPr marL="74587" marR="74587" marT="0" marB="0" anchor="b"/>
                </a:tc>
                <a:extLst>
                  <a:ext uri="{0D108BD9-81ED-4DB2-BD59-A6C34878D82A}">
                    <a16:rowId xmlns:a16="http://schemas.microsoft.com/office/drawing/2014/main" val="962432308"/>
                  </a:ext>
                </a:extLst>
              </a:tr>
              <a:tr h="219833">
                <a:tc>
                  <a:txBody>
                    <a:bodyPr/>
                    <a:lstStyle/>
                    <a:p>
                      <a:pPr>
                        <a:lnSpc>
                          <a:spcPct val="107000"/>
                        </a:lnSpc>
                        <a:spcAft>
                          <a:spcPts val="800"/>
                        </a:spcAft>
                      </a:pPr>
                      <a:r>
                        <a:rPr lang="en-CA" sz="1800">
                          <a:effectLst/>
                        </a:rPr>
                        <a:t>Cranbrook </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nSpc>
                          <a:spcPct val="107000"/>
                        </a:lnSpc>
                        <a:spcAft>
                          <a:spcPts val="800"/>
                        </a:spcAft>
                      </a:pPr>
                      <a:r>
                        <a:rPr lang="en-CA" sz="1800">
                          <a:effectLst/>
                        </a:rPr>
                        <a:t>Meachan</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gn="r">
                        <a:lnSpc>
                          <a:spcPct val="107000"/>
                        </a:lnSpc>
                        <a:spcAft>
                          <a:spcPts val="800"/>
                        </a:spcAft>
                      </a:pPr>
                      <a:r>
                        <a:rPr lang="en-CA" sz="1800">
                          <a:effectLst/>
                        </a:rPr>
                        <a:t>2</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gn="r">
                        <a:lnSpc>
                          <a:spcPct val="107000"/>
                        </a:lnSpc>
                        <a:spcAft>
                          <a:spcPts val="800"/>
                        </a:spcAft>
                      </a:pPr>
                      <a:r>
                        <a:rPr lang="en-CA" sz="1800" dirty="0">
                          <a:effectLst/>
                        </a:rPr>
                        <a:t>240</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extLst>
                  <a:ext uri="{0D108BD9-81ED-4DB2-BD59-A6C34878D82A}">
                    <a16:rowId xmlns:a16="http://schemas.microsoft.com/office/drawing/2014/main" val="1851355302"/>
                  </a:ext>
                </a:extLst>
              </a:tr>
              <a:tr h="219833">
                <a:tc>
                  <a:txBody>
                    <a:bodyPr/>
                    <a:lstStyle/>
                    <a:p>
                      <a:pPr>
                        <a:lnSpc>
                          <a:spcPct val="107000"/>
                        </a:lnSpc>
                        <a:spcAft>
                          <a:spcPts val="800"/>
                        </a:spcAft>
                      </a:pPr>
                      <a:r>
                        <a:rPr lang="en-CA" sz="1800">
                          <a:effectLst/>
                        </a:rPr>
                        <a:t>2021</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nSpc>
                          <a:spcPct val="107000"/>
                        </a:lnSpc>
                      </a:pPr>
                      <a:endParaRPr lang="en-CA" sz="1800">
                        <a:effectLst/>
                        <a:latin typeface="Calibri" panose="020F0502020204030204" pitchFamily="34" charset="0"/>
                        <a:cs typeface="Times New Roman" panose="02020603050405020304" pitchFamily="18" charset="0"/>
                      </a:endParaRPr>
                    </a:p>
                  </a:txBody>
                  <a:tcPr marL="74587" marR="74587" marT="0" marB="0" anchor="b"/>
                </a:tc>
                <a:tc>
                  <a:txBody>
                    <a:bodyPr/>
                    <a:lstStyle/>
                    <a:p>
                      <a:pPr>
                        <a:lnSpc>
                          <a:spcPct val="107000"/>
                        </a:lnSpc>
                      </a:pPr>
                      <a:endParaRPr lang="en-CA" sz="1800">
                        <a:effectLst/>
                        <a:latin typeface="Calibri" panose="020F0502020204030204" pitchFamily="34" charset="0"/>
                        <a:cs typeface="Times New Roman" panose="02020603050405020304" pitchFamily="18" charset="0"/>
                      </a:endParaRPr>
                    </a:p>
                  </a:txBody>
                  <a:tcPr marL="74587" marR="74587" marT="0" marB="0" anchor="b"/>
                </a:tc>
                <a:tc>
                  <a:txBody>
                    <a:bodyPr/>
                    <a:lstStyle/>
                    <a:p>
                      <a:pPr>
                        <a:lnSpc>
                          <a:spcPct val="107000"/>
                        </a:lnSpc>
                      </a:pPr>
                      <a:endParaRPr lang="en-CA" sz="1800" dirty="0">
                        <a:effectLst/>
                        <a:latin typeface="Calibri" panose="020F0502020204030204" pitchFamily="34" charset="0"/>
                        <a:cs typeface="Times New Roman" panose="02020603050405020304" pitchFamily="18" charset="0"/>
                      </a:endParaRPr>
                    </a:p>
                  </a:txBody>
                  <a:tcPr marL="74587" marR="74587" marT="0" marB="0" anchor="b"/>
                </a:tc>
                <a:extLst>
                  <a:ext uri="{0D108BD9-81ED-4DB2-BD59-A6C34878D82A}">
                    <a16:rowId xmlns:a16="http://schemas.microsoft.com/office/drawing/2014/main" val="3480351397"/>
                  </a:ext>
                </a:extLst>
              </a:tr>
              <a:tr h="219833">
                <a:tc>
                  <a:txBody>
                    <a:bodyPr/>
                    <a:lstStyle/>
                    <a:p>
                      <a:pPr>
                        <a:lnSpc>
                          <a:spcPct val="107000"/>
                        </a:lnSpc>
                        <a:spcAft>
                          <a:spcPts val="800"/>
                        </a:spcAft>
                      </a:pPr>
                      <a:r>
                        <a:rPr lang="en-CA" sz="1800">
                          <a:effectLst/>
                        </a:rPr>
                        <a:t>Cranbrook </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nSpc>
                          <a:spcPct val="107000"/>
                        </a:lnSpc>
                        <a:spcAft>
                          <a:spcPts val="800"/>
                        </a:spcAft>
                      </a:pPr>
                      <a:r>
                        <a:rPr lang="en-CA" sz="1800">
                          <a:effectLst/>
                        </a:rPr>
                        <a:t>Meachan</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gn="r">
                        <a:lnSpc>
                          <a:spcPct val="107000"/>
                        </a:lnSpc>
                        <a:spcAft>
                          <a:spcPts val="800"/>
                        </a:spcAft>
                      </a:pPr>
                      <a:r>
                        <a:rPr lang="en-CA" sz="1800">
                          <a:effectLst/>
                        </a:rPr>
                        <a:t>4</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gn="r">
                        <a:lnSpc>
                          <a:spcPct val="107000"/>
                        </a:lnSpc>
                        <a:spcAft>
                          <a:spcPts val="800"/>
                        </a:spcAft>
                      </a:pPr>
                      <a:r>
                        <a:rPr lang="en-CA" sz="1800" dirty="0">
                          <a:effectLst/>
                        </a:rPr>
                        <a:t>322</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extLst>
                  <a:ext uri="{0D108BD9-81ED-4DB2-BD59-A6C34878D82A}">
                    <a16:rowId xmlns:a16="http://schemas.microsoft.com/office/drawing/2014/main" val="2922271744"/>
                  </a:ext>
                </a:extLst>
              </a:tr>
              <a:tr h="219833">
                <a:tc>
                  <a:txBody>
                    <a:bodyPr/>
                    <a:lstStyle/>
                    <a:p>
                      <a:pPr>
                        <a:lnSpc>
                          <a:spcPct val="107000"/>
                        </a:lnSpc>
                        <a:spcAft>
                          <a:spcPts val="800"/>
                        </a:spcAft>
                      </a:pPr>
                      <a:r>
                        <a:rPr lang="en-CA" sz="1800">
                          <a:effectLst/>
                        </a:rPr>
                        <a:t>Invermere</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nSpc>
                          <a:spcPct val="107000"/>
                        </a:lnSpc>
                        <a:spcAft>
                          <a:spcPts val="800"/>
                        </a:spcAft>
                      </a:pPr>
                      <a:r>
                        <a:rPr lang="en-CA" sz="1800">
                          <a:effectLst/>
                        </a:rPr>
                        <a:t>Doctor Creek</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gn="r">
                        <a:lnSpc>
                          <a:spcPct val="107000"/>
                        </a:lnSpc>
                        <a:spcAft>
                          <a:spcPts val="800"/>
                        </a:spcAft>
                      </a:pPr>
                      <a:r>
                        <a:rPr lang="en-CA" sz="1800">
                          <a:effectLst/>
                        </a:rPr>
                        <a:t>9</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gn="r">
                        <a:lnSpc>
                          <a:spcPct val="107000"/>
                        </a:lnSpc>
                        <a:spcAft>
                          <a:spcPts val="800"/>
                        </a:spcAft>
                      </a:pPr>
                      <a:r>
                        <a:rPr lang="en-CA" sz="1800" dirty="0">
                          <a:effectLst/>
                        </a:rPr>
                        <a:t>433</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extLst>
                  <a:ext uri="{0D108BD9-81ED-4DB2-BD59-A6C34878D82A}">
                    <a16:rowId xmlns:a16="http://schemas.microsoft.com/office/drawing/2014/main" val="3856596548"/>
                  </a:ext>
                </a:extLst>
              </a:tr>
              <a:tr h="219833">
                <a:tc>
                  <a:txBody>
                    <a:bodyPr/>
                    <a:lstStyle/>
                    <a:p>
                      <a:pPr>
                        <a:lnSpc>
                          <a:spcPct val="107000"/>
                        </a:lnSpc>
                        <a:spcAft>
                          <a:spcPts val="800"/>
                        </a:spcAft>
                      </a:pPr>
                      <a:r>
                        <a:rPr lang="en-CA" sz="1800">
                          <a:effectLst/>
                        </a:rPr>
                        <a:t>2022</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nSpc>
                          <a:spcPct val="107000"/>
                        </a:lnSpc>
                      </a:pPr>
                      <a:endParaRPr lang="en-CA" sz="1800">
                        <a:effectLst/>
                        <a:latin typeface="Calibri" panose="020F0502020204030204" pitchFamily="34" charset="0"/>
                        <a:cs typeface="Times New Roman" panose="02020603050405020304" pitchFamily="18" charset="0"/>
                      </a:endParaRPr>
                    </a:p>
                  </a:txBody>
                  <a:tcPr marL="74587" marR="74587" marT="0" marB="0" anchor="b"/>
                </a:tc>
                <a:tc>
                  <a:txBody>
                    <a:bodyPr/>
                    <a:lstStyle/>
                    <a:p>
                      <a:pPr>
                        <a:lnSpc>
                          <a:spcPct val="107000"/>
                        </a:lnSpc>
                      </a:pPr>
                      <a:endParaRPr lang="en-CA" sz="1800">
                        <a:effectLst/>
                        <a:latin typeface="Calibri" panose="020F0502020204030204" pitchFamily="34" charset="0"/>
                        <a:cs typeface="Times New Roman" panose="02020603050405020304" pitchFamily="18" charset="0"/>
                      </a:endParaRPr>
                    </a:p>
                  </a:txBody>
                  <a:tcPr marL="74587" marR="74587" marT="0" marB="0" anchor="b"/>
                </a:tc>
                <a:tc>
                  <a:txBody>
                    <a:bodyPr/>
                    <a:lstStyle/>
                    <a:p>
                      <a:pPr>
                        <a:lnSpc>
                          <a:spcPct val="107000"/>
                        </a:lnSpc>
                      </a:pPr>
                      <a:endParaRPr lang="en-CA" sz="1800" dirty="0">
                        <a:effectLst/>
                        <a:latin typeface="Calibri" panose="020F0502020204030204" pitchFamily="34" charset="0"/>
                        <a:cs typeface="Times New Roman" panose="02020603050405020304" pitchFamily="18" charset="0"/>
                      </a:endParaRPr>
                    </a:p>
                  </a:txBody>
                  <a:tcPr marL="74587" marR="74587" marT="0" marB="0" anchor="b"/>
                </a:tc>
                <a:extLst>
                  <a:ext uri="{0D108BD9-81ED-4DB2-BD59-A6C34878D82A}">
                    <a16:rowId xmlns:a16="http://schemas.microsoft.com/office/drawing/2014/main" val="3970594548"/>
                  </a:ext>
                </a:extLst>
              </a:tr>
              <a:tr h="219833">
                <a:tc>
                  <a:txBody>
                    <a:bodyPr/>
                    <a:lstStyle/>
                    <a:p>
                      <a:pPr>
                        <a:lnSpc>
                          <a:spcPct val="107000"/>
                        </a:lnSpc>
                        <a:spcAft>
                          <a:spcPts val="800"/>
                        </a:spcAft>
                      </a:pPr>
                      <a:r>
                        <a:rPr lang="en-CA" sz="1800">
                          <a:effectLst/>
                        </a:rPr>
                        <a:t>Cranbrook </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nSpc>
                          <a:spcPct val="107000"/>
                        </a:lnSpc>
                        <a:spcAft>
                          <a:spcPts val="800"/>
                        </a:spcAft>
                      </a:pPr>
                      <a:r>
                        <a:rPr lang="en-CA" sz="1800">
                          <a:effectLst/>
                        </a:rPr>
                        <a:t>Meachan</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gn="r">
                        <a:lnSpc>
                          <a:spcPct val="107000"/>
                        </a:lnSpc>
                        <a:spcAft>
                          <a:spcPts val="800"/>
                        </a:spcAft>
                      </a:pPr>
                      <a:r>
                        <a:rPr lang="en-CA" sz="1800">
                          <a:effectLst/>
                        </a:rPr>
                        <a:t>4</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gn="r">
                        <a:lnSpc>
                          <a:spcPct val="107000"/>
                        </a:lnSpc>
                        <a:spcAft>
                          <a:spcPts val="800"/>
                        </a:spcAft>
                      </a:pPr>
                      <a:r>
                        <a:rPr lang="en-CA" sz="1800" dirty="0">
                          <a:effectLst/>
                        </a:rPr>
                        <a:t>15</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extLst>
                  <a:ext uri="{0D108BD9-81ED-4DB2-BD59-A6C34878D82A}">
                    <a16:rowId xmlns:a16="http://schemas.microsoft.com/office/drawing/2014/main" val="2522672406"/>
                  </a:ext>
                </a:extLst>
              </a:tr>
              <a:tr h="219833">
                <a:tc>
                  <a:txBody>
                    <a:bodyPr/>
                    <a:lstStyle/>
                    <a:p>
                      <a:pPr>
                        <a:lnSpc>
                          <a:spcPct val="107000"/>
                        </a:lnSpc>
                        <a:spcAft>
                          <a:spcPts val="800"/>
                        </a:spcAft>
                      </a:pPr>
                      <a:r>
                        <a:rPr lang="en-CA" sz="1800">
                          <a:effectLst/>
                        </a:rPr>
                        <a:t>Invermere</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nSpc>
                          <a:spcPct val="107000"/>
                        </a:lnSpc>
                        <a:spcAft>
                          <a:spcPts val="800"/>
                        </a:spcAft>
                      </a:pPr>
                      <a:r>
                        <a:rPr lang="en-CA" sz="1800">
                          <a:effectLst/>
                        </a:rPr>
                        <a:t>Doctor Creek</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gn="r">
                        <a:lnSpc>
                          <a:spcPct val="107000"/>
                        </a:lnSpc>
                        <a:spcAft>
                          <a:spcPts val="800"/>
                        </a:spcAft>
                      </a:pPr>
                      <a:r>
                        <a:rPr lang="en-CA" sz="1800">
                          <a:effectLst/>
                        </a:rPr>
                        <a:t>7</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gn="r">
                        <a:lnSpc>
                          <a:spcPct val="107000"/>
                        </a:lnSpc>
                        <a:spcAft>
                          <a:spcPts val="800"/>
                        </a:spcAft>
                      </a:pPr>
                      <a:r>
                        <a:rPr lang="en-CA" sz="1800" dirty="0">
                          <a:effectLst/>
                        </a:rPr>
                        <a:t>230</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extLst>
                  <a:ext uri="{0D108BD9-81ED-4DB2-BD59-A6C34878D82A}">
                    <a16:rowId xmlns:a16="http://schemas.microsoft.com/office/drawing/2014/main" val="495620483"/>
                  </a:ext>
                </a:extLst>
              </a:tr>
              <a:tr h="219833">
                <a:tc>
                  <a:txBody>
                    <a:bodyPr/>
                    <a:lstStyle/>
                    <a:p>
                      <a:pPr>
                        <a:lnSpc>
                          <a:spcPct val="107000"/>
                        </a:lnSpc>
                        <a:spcAft>
                          <a:spcPts val="800"/>
                        </a:spcAft>
                      </a:pPr>
                      <a:r>
                        <a:rPr lang="en-CA" sz="1800" dirty="0">
                          <a:solidFill>
                            <a:schemeClr val="tx1"/>
                          </a:solidFill>
                          <a:effectLst/>
                          <a:highlight>
                            <a:srgbClr val="FFFF00"/>
                          </a:highlight>
                        </a:rPr>
                        <a:t>Boundary</a:t>
                      </a:r>
                      <a:endParaRPr lang="en-CA" sz="1800" dirty="0">
                        <a:solidFill>
                          <a:schemeClr val="tx1"/>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nSpc>
                          <a:spcPct val="107000"/>
                        </a:lnSpc>
                        <a:spcAft>
                          <a:spcPts val="800"/>
                        </a:spcAft>
                      </a:pPr>
                      <a:r>
                        <a:rPr lang="en-CA" sz="1800" dirty="0">
                          <a:effectLst/>
                          <a:highlight>
                            <a:srgbClr val="FFFF00"/>
                          </a:highlight>
                        </a:rPr>
                        <a:t>TFL8 (</a:t>
                      </a:r>
                      <a:r>
                        <a:rPr lang="en-CA" sz="1800" dirty="0" err="1">
                          <a:effectLst/>
                          <a:highlight>
                            <a:srgbClr val="FFFF00"/>
                          </a:highlight>
                        </a:rPr>
                        <a:t>Interfor</a:t>
                      </a:r>
                      <a:r>
                        <a:rPr lang="en-CA" sz="1800" dirty="0">
                          <a:effectLst/>
                          <a:highlight>
                            <a:srgbClr val="FFFF00"/>
                          </a:highlight>
                        </a:rPr>
                        <a:t>)</a:t>
                      </a:r>
                      <a:endParaRPr lang="en-CA"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gn="r">
                        <a:lnSpc>
                          <a:spcPct val="107000"/>
                        </a:lnSpc>
                        <a:spcAft>
                          <a:spcPts val="800"/>
                        </a:spcAft>
                      </a:pPr>
                      <a:r>
                        <a:rPr lang="en-CA" sz="1800" dirty="0">
                          <a:effectLst/>
                          <a:highlight>
                            <a:srgbClr val="FFFF00"/>
                          </a:highlight>
                        </a:rPr>
                        <a:t>42</a:t>
                      </a:r>
                      <a:endParaRPr lang="en-CA"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gn="r">
                        <a:lnSpc>
                          <a:spcPct val="107000"/>
                        </a:lnSpc>
                        <a:spcAft>
                          <a:spcPts val="800"/>
                        </a:spcAft>
                      </a:pPr>
                      <a:r>
                        <a:rPr lang="en-CA" sz="1800" dirty="0">
                          <a:effectLst/>
                          <a:highlight>
                            <a:srgbClr val="FFFF00"/>
                          </a:highlight>
                        </a:rPr>
                        <a:t>38.9</a:t>
                      </a:r>
                      <a:endParaRPr lang="en-CA"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extLst>
                  <a:ext uri="{0D108BD9-81ED-4DB2-BD59-A6C34878D82A}">
                    <a16:rowId xmlns:a16="http://schemas.microsoft.com/office/drawing/2014/main" val="4123694738"/>
                  </a:ext>
                </a:extLst>
              </a:tr>
              <a:tr h="219833">
                <a:tc>
                  <a:txBody>
                    <a:bodyPr/>
                    <a:lstStyle/>
                    <a:p>
                      <a:pPr>
                        <a:lnSpc>
                          <a:spcPct val="107000"/>
                        </a:lnSpc>
                        <a:spcAft>
                          <a:spcPts val="800"/>
                        </a:spcAft>
                      </a:pPr>
                      <a:r>
                        <a:rPr lang="en-CA" sz="1800">
                          <a:effectLst/>
                        </a:rPr>
                        <a:t>Arrow</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nSpc>
                          <a:spcPct val="107000"/>
                        </a:lnSpc>
                      </a:pPr>
                      <a:endParaRPr lang="en-CA" sz="1800">
                        <a:effectLst/>
                        <a:latin typeface="Calibri" panose="020F0502020204030204" pitchFamily="34" charset="0"/>
                        <a:cs typeface="Times New Roman" panose="02020603050405020304" pitchFamily="18" charset="0"/>
                      </a:endParaRPr>
                    </a:p>
                  </a:txBody>
                  <a:tcPr marL="74587" marR="74587" marT="0" marB="0" anchor="b"/>
                </a:tc>
                <a:tc>
                  <a:txBody>
                    <a:bodyPr/>
                    <a:lstStyle/>
                    <a:p>
                      <a:pPr algn="r">
                        <a:lnSpc>
                          <a:spcPct val="107000"/>
                        </a:lnSpc>
                        <a:spcAft>
                          <a:spcPts val="800"/>
                        </a:spcAft>
                      </a:pPr>
                      <a:r>
                        <a:rPr lang="en-CA" sz="1800">
                          <a:effectLst/>
                        </a:rPr>
                        <a:t>7</a:t>
                      </a:r>
                      <a:endParaRPr lang="en-CA" sz="180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tc>
                  <a:txBody>
                    <a:bodyPr/>
                    <a:lstStyle/>
                    <a:p>
                      <a:pPr algn="r">
                        <a:lnSpc>
                          <a:spcPct val="107000"/>
                        </a:lnSpc>
                        <a:spcAft>
                          <a:spcPts val="800"/>
                        </a:spcAft>
                      </a:pPr>
                      <a:r>
                        <a:rPr lang="en-CA" sz="1800" dirty="0">
                          <a:effectLst/>
                        </a:rPr>
                        <a:t>14</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4587" marR="74587" marT="0" marB="0" anchor="b"/>
                </a:tc>
                <a:extLst>
                  <a:ext uri="{0D108BD9-81ED-4DB2-BD59-A6C34878D82A}">
                    <a16:rowId xmlns:a16="http://schemas.microsoft.com/office/drawing/2014/main" val="1653889653"/>
                  </a:ext>
                </a:extLst>
              </a:tr>
            </a:tbl>
          </a:graphicData>
        </a:graphic>
      </p:graphicFrame>
      <p:pic>
        <p:nvPicPr>
          <p:cNvPr id="6" name="Picture 5">
            <a:extLst>
              <a:ext uri="{FF2B5EF4-FFF2-40B4-BE49-F238E27FC236}">
                <a16:creationId xmlns:a16="http://schemas.microsoft.com/office/drawing/2014/main" id="{7B788FBC-A07C-EA34-9813-9FF631E8AEF1}"/>
              </a:ext>
            </a:extLst>
          </p:cNvPr>
          <p:cNvPicPr>
            <a:picLocks noChangeAspect="1"/>
          </p:cNvPicPr>
          <p:nvPr/>
        </p:nvPicPr>
        <p:blipFill>
          <a:blip r:embed="rId2"/>
          <a:stretch>
            <a:fillRect/>
          </a:stretch>
        </p:blipFill>
        <p:spPr>
          <a:xfrm>
            <a:off x="642469" y="3651386"/>
            <a:ext cx="3426106" cy="4282633"/>
          </a:xfrm>
          <a:prstGeom prst="rect">
            <a:avLst/>
          </a:prstGeom>
        </p:spPr>
      </p:pic>
    </p:spTree>
    <p:extLst>
      <p:ext uri="{BB962C8B-B14F-4D97-AF65-F5344CB8AC3E}">
        <p14:creationId xmlns:p14="http://schemas.microsoft.com/office/powerpoint/2010/main" val="1917354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45F41304-6272-42D4-9F30-4BDD2BBE84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1" y="1"/>
            <a:ext cx="9143999"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CE8B721-FF7D-48F8-8279-AC934B8432C1}"/>
              </a:ext>
            </a:extLst>
          </p:cNvPr>
          <p:cNvSpPr>
            <a:spLocks noGrp="1"/>
          </p:cNvSpPr>
          <p:nvPr>
            <p:ph type="title"/>
          </p:nvPr>
        </p:nvSpPr>
        <p:spPr>
          <a:xfrm>
            <a:off x="2152649" y="495390"/>
            <a:ext cx="4280673" cy="1709928"/>
          </a:xfrm>
        </p:spPr>
        <p:txBody>
          <a:bodyPr vert="horz" lIns="91440" tIns="45720" rIns="91440" bIns="45720" rtlCol="0" anchor="ctr">
            <a:normAutofit fontScale="90000"/>
          </a:bodyPr>
          <a:lstStyle/>
          <a:p>
            <a:pPr defTabSz="914400"/>
            <a:r>
              <a:rPr lang="en-US" sz="4400" u="sng" dirty="0"/>
              <a:t>Invasive</a:t>
            </a:r>
            <a:r>
              <a:rPr lang="en-US" sz="4400" dirty="0"/>
              <a:t>: Spongy Moth (formerly Gypsy Moth)</a:t>
            </a:r>
          </a:p>
        </p:txBody>
      </p:sp>
      <p:pic>
        <p:nvPicPr>
          <p:cNvPr id="8" name="Content Placeholder 7">
            <a:extLst>
              <a:ext uri="{FF2B5EF4-FFF2-40B4-BE49-F238E27FC236}">
                <a16:creationId xmlns:a16="http://schemas.microsoft.com/office/drawing/2014/main" id="{8FEC702D-2A34-48CE-B91E-2A8C16427482}"/>
              </a:ext>
            </a:extLst>
          </p:cNvPr>
          <p:cNvPicPr>
            <a:picLocks noGrp="1" noChangeAspect="1"/>
          </p:cNvPicPr>
          <p:nvPr>
            <p:ph sz="quarter" idx="4"/>
          </p:nvPr>
        </p:nvPicPr>
        <p:blipFill rotWithShape="1">
          <a:blip r:embed="rId2">
            <a:extLst>
              <a:ext uri="{28A0092B-C50C-407E-A947-70E740481C1C}">
                <a14:useLocalDpi xmlns:a14="http://schemas.microsoft.com/office/drawing/2010/main" val="0"/>
              </a:ext>
            </a:extLst>
          </a:blip>
          <a:srcRect t="25668" r="-3" b="9643"/>
          <a:stretch/>
        </p:blipFill>
        <p:spPr>
          <a:xfrm>
            <a:off x="5968679" y="10"/>
            <a:ext cx="4699320" cy="1709918"/>
          </a:xfrm>
          <a:custGeom>
            <a:avLst/>
            <a:gdLst>
              <a:gd name="connsiteX0" fmla="*/ 0 w 6265760"/>
              <a:gd name="connsiteY0" fmla="*/ 0 h 1709928"/>
              <a:gd name="connsiteX1" fmla="*/ 6265760 w 6265760"/>
              <a:gd name="connsiteY1" fmla="*/ 0 h 1709928"/>
              <a:gd name="connsiteX2" fmla="*/ 6265760 w 6265760"/>
              <a:gd name="connsiteY2" fmla="*/ 1709928 h 1709928"/>
              <a:gd name="connsiteX3" fmla="*/ 795246 w 6265760"/>
              <a:gd name="connsiteY3" fmla="*/ 1709928 h 1709928"/>
              <a:gd name="connsiteX4" fmla="*/ 790682 w 6265760"/>
              <a:gd name="connsiteY4" fmla="*/ 1700078 h 1709928"/>
              <a:gd name="connsiteX5" fmla="*/ 787724 w 6265760"/>
              <a:gd name="connsiteY5" fmla="*/ 1700078 h 1709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5760" h="1709928">
                <a:moveTo>
                  <a:pt x="0" y="0"/>
                </a:moveTo>
                <a:lnTo>
                  <a:pt x="6265760" y="0"/>
                </a:lnTo>
                <a:lnTo>
                  <a:pt x="6265760" y="1709928"/>
                </a:lnTo>
                <a:lnTo>
                  <a:pt x="795246" y="1709928"/>
                </a:lnTo>
                <a:lnTo>
                  <a:pt x="790682" y="1700078"/>
                </a:lnTo>
                <a:lnTo>
                  <a:pt x="787724" y="1700078"/>
                </a:lnTo>
                <a:close/>
              </a:path>
            </a:pathLst>
          </a:custGeom>
        </p:spPr>
      </p:pic>
      <p:sp>
        <p:nvSpPr>
          <p:cNvPr id="5" name="Content Placeholder 4">
            <a:extLst>
              <a:ext uri="{FF2B5EF4-FFF2-40B4-BE49-F238E27FC236}">
                <a16:creationId xmlns:a16="http://schemas.microsoft.com/office/drawing/2014/main" id="{7BD2F4D6-6D64-4588-9B38-FD0BA9028514}"/>
              </a:ext>
            </a:extLst>
          </p:cNvPr>
          <p:cNvSpPr>
            <a:spLocks noGrp="1"/>
          </p:cNvSpPr>
          <p:nvPr>
            <p:ph sz="half" idx="2"/>
          </p:nvPr>
        </p:nvSpPr>
        <p:spPr>
          <a:xfrm>
            <a:off x="2152651" y="2541494"/>
            <a:ext cx="4280673" cy="3635468"/>
          </a:xfrm>
        </p:spPr>
        <p:txBody>
          <a:bodyPr vert="horz" lIns="91440" tIns="45720" rIns="91440" bIns="45720" rtlCol="0">
            <a:normAutofit/>
          </a:bodyPr>
          <a:lstStyle/>
          <a:p>
            <a:pPr indent="-228600" defTabSz="914400"/>
            <a:r>
              <a:rPr lang="en-US" sz="1700" dirty="0"/>
              <a:t>One of 100 most destructive </a:t>
            </a:r>
            <a:r>
              <a:rPr lang="en-US" sz="1700" dirty="0">
                <a:solidFill>
                  <a:schemeClr val="bg1"/>
                </a:solidFill>
                <a:highlight>
                  <a:srgbClr val="FFFF00"/>
                </a:highlight>
              </a:rPr>
              <a:t>invasive</a:t>
            </a:r>
            <a:r>
              <a:rPr lang="en-US" sz="1700" dirty="0"/>
              <a:t> species worldwide</a:t>
            </a:r>
            <a:endParaRPr lang="en-US" sz="1700" b="1" dirty="0"/>
          </a:p>
          <a:p>
            <a:pPr indent="-228600" defTabSz="914400"/>
            <a:r>
              <a:rPr lang="en-US" sz="1700" dirty="0"/>
              <a:t>Host includes 500 species of deciduous trees, shrubs and plants</a:t>
            </a:r>
            <a:endParaRPr lang="en-US" sz="1700" b="1" dirty="0"/>
          </a:p>
          <a:p>
            <a:pPr indent="-228600" defTabSz="914400"/>
            <a:r>
              <a:rPr lang="en-US" sz="1700" b="1" dirty="0"/>
              <a:t>BCs highest priority for forest health funding; </a:t>
            </a:r>
            <a:r>
              <a:rPr lang="en-US" sz="1700" dirty="0"/>
              <a:t>International trade and export controls require eradication </a:t>
            </a:r>
          </a:p>
          <a:p>
            <a:pPr indent="-228600" defTabSz="914400"/>
            <a:r>
              <a:rPr lang="en-US" sz="1700" b="1" dirty="0">
                <a:solidFill>
                  <a:schemeClr val="bg1"/>
                </a:solidFill>
                <a:highlight>
                  <a:srgbClr val="FFFF00"/>
                </a:highlight>
              </a:rPr>
              <a:t>2023 increased monitoring around Christiana Lake (Asia strain found south of the US border)</a:t>
            </a:r>
          </a:p>
          <a:p>
            <a:pPr indent="-228600" defTabSz="914400"/>
            <a:endParaRPr lang="en-US" sz="1700" b="1" dirty="0"/>
          </a:p>
          <a:p>
            <a:pPr indent="-228600" defTabSz="914400"/>
            <a:endParaRPr lang="en-US" sz="1700" b="1" dirty="0"/>
          </a:p>
          <a:p>
            <a:pPr lvl="1" indent="-228600" defTabSz="914400"/>
            <a:endParaRPr lang="en-US" sz="1700" dirty="0"/>
          </a:p>
        </p:txBody>
      </p:sp>
      <p:pic>
        <p:nvPicPr>
          <p:cNvPr id="11" name="Picture 10">
            <a:extLst>
              <a:ext uri="{FF2B5EF4-FFF2-40B4-BE49-F238E27FC236}">
                <a16:creationId xmlns:a16="http://schemas.microsoft.com/office/drawing/2014/main" id="{9DD29713-B9C8-4B84-9A27-1482823A8F1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1377" r="-2" b="4672"/>
          <a:stretch/>
        </p:blipFill>
        <p:spPr>
          <a:xfrm>
            <a:off x="6565116" y="1709929"/>
            <a:ext cx="4102885" cy="1709928"/>
          </a:xfrm>
          <a:custGeom>
            <a:avLst/>
            <a:gdLst>
              <a:gd name="connsiteX0" fmla="*/ 0 w 5470513"/>
              <a:gd name="connsiteY0" fmla="*/ 0 h 1709928"/>
              <a:gd name="connsiteX1" fmla="*/ 5470513 w 5470513"/>
              <a:gd name="connsiteY1" fmla="*/ 0 h 1709928"/>
              <a:gd name="connsiteX2" fmla="*/ 5470513 w 5470513"/>
              <a:gd name="connsiteY2" fmla="*/ 1709928 h 1709928"/>
              <a:gd name="connsiteX3" fmla="*/ 792289 w 5470513"/>
              <a:gd name="connsiteY3" fmla="*/ 1709928 h 1709928"/>
            </a:gdLst>
            <a:ahLst/>
            <a:cxnLst>
              <a:cxn ang="0">
                <a:pos x="connsiteX0" y="connsiteY0"/>
              </a:cxn>
              <a:cxn ang="0">
                <a:pos x="connsiteX1" y="connsiteY1"/>
              </a:cxn>
              <a:cxn ang="0">
                <a:pos x="connsiteX2" y="connsiteY2"/>
              </a:cxn>
              <a:cxn ang="0">
                <a:pos x="connsiteX3" y="connsiteY3"/>
              </a:cxn>
            </a:cxnLst>
            <a:rect l="l" t="t" r="r" b="b"/>
            <a:pathLst>
              <a:path w="5470513" h="1709928">
                <a:moveTo>
                  <a:pt x="0" y="0"/>
                </a:moveTo>
                <a:lnTo>
                  <a:pt x="5470513" y="0"/>
                </a:lnTo>
                <a:lnTo>
                  <a:pt x="5470513" y="1709928"/>
                </a:lnTo>
                <a:lnTo>
                  <a:pt x="792289" y="1709928"/>
                </a:lnTo>
                <a:close/>
              </a:path>
            </a:pathLst>
          </a:custGeom>
        </p:spPr>
      </p:pic>
      <p:pic>
        <p:nvPicPr>
          <p:cNvPr id="14" name="Picture 13">
            <a:extLst>
              <a:ext uri="{FF2B5EF4-FFF2-40B4-BE49-F238E27FC236}">
                <a16:creationId xmlns:a16="http://schemas.microsoft.com/office/drawing/2014/main" id="{36D307ED-9CA3-4367-8E68-10548B796C9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4189" r="3" b="20894"/>
          <a:stretch/>
        </p:blipFill>
        <p:spPr>
          <a:xfrm>
            <a:off x="7156098" y="3410554"/>
            <a:ext cx="3511902" cy="1709928"/>
          </a:xfrm>
          <a:custGeom>
            <a:avLst/>
            <a:gdLst>
              <a:gd name="connsiteX0" fmla="*/ 0 w 4682536"/>
              <a:gd name="connsiteY0" fmla="*/ 0 h 1709928"/>
              <a:gd name="connsiteX1" fmla="*/ 4682536 w 4682536"/>
              <a:gd name="connsiteY1" fmla="*/ 0 h 1709928"/>
              <a:gd name="connsiteX2" fmla="*/ 4682536 w 4682536"/>
              <a:gd name="connsiteY2" fmla="*/ 1709928 h 1709928"/>
              <a:gd name="connsiteX3" fmla="*/ 792291 w 4682536"/>
              <a:gd name="connsiteY3" fmla="*/ 1709928 h 1709928"/>
              <a:gd name="connsiteX4" fmla="*/ 404649 w 4682536"/>
              <a:gd name="connsiteY4" fmla="*/ 873316 h 1709928"/>
              <a:gd name="connsiteX5" fmla="*/ 404648 w 4682536"/>
              <a:gd name="connsiteY5" fmla="*/ 873316 h 1709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82536" h="1709928">
                <a:moveTo>
                  <a:pt x="0" y="0"/>
                </a:moveTo>
                <a:lnTo>
                  <a:pt x="4682536" y="0"/>
                </a:lnTo>
                <a:lnTo>
                  <a:pt x="4682536" y="1709928"/>
                </a:lnTo>
                <a:lnTo>
                  <a:pt x="792291" y="1709928"/>
                </a:lnTo>
                <a:lnTo>
                  <a:pt x="404649" y="873316"/>
                </a:lnTo>
                <a:lnTo>
                  <a:pt x="404648" y="873316"/>
                </a:lnTo>
                <a:close/>
              </a:path>
            </a:pathLst>
          </a:custGeom>
        </p:spPr>
      </p:pic>
      <p:pic>
        <p:nvPicPr>
          <p:cNvPr id="4" name="Picture 3">
            <a:extLst>
              <a:ext uri="{FF2B5EF4-FFF2-40B4-BE49-F238E27FC236}">
                <a16:creationId xmlns:a16="http://schemas.microsoft.com/office/drawing/2014/main" id="{491F1B2F-88BA-450A-B977-A2FEA62DCCA3}"/>
              </a:ext>
            </a:extLst>
          </p:cNvPr>
          <p:cNvPicPr>
            <a:picLocks noChangeAspect="1"/>
          </p:cNvPicPr>
          <p:nvPr/>
        </p:nvPicPr>
        <p:blipFill rotWithShape="1">
          <a:blip r:embed="rId5">
            <a:extLst>
              <a:ext uri="{28A0092B-C50C-407E-A947-70E740481C1C}">
                <a14:useLocalDpi xmlns:a14="http://schemas.microsoft.com/office/drawing/2010/main" val="0"/>
              </a:ext>
            </a:extLst>
          </a:blip>
          <a:srcRect t="2949" r="2" b="25254"/>
          <a:stretch/>
        </p:blipFill>
        <p:spPr>
          <a:xfrm>
            <a:off x="7038027" y="5120483"/>
            <a:ext cx="3629973" cy="1737518"/>
          </a:xfrm>
          <a:custGeom>
            <a:avLst/>
            <a:gdLst>
              <a:gd name="connsiteX0" fmla="*/ 949721 w 4839964"/>
              <a:gd name="connsiteY0" fmla="*/ 0 h 1737518"/>
              <a:gd name="connsiteX1" fmla="*/ 4839964 w 4839964"/>
              <a:gd name="connsiteY1" fmla="*/ 0 h 1737518"/>
              <a:gd name="connsiteX2" fmla="*/ 4839964 w 4839964"/>
              <a:gd name="connsiteY2" fmla="*/ 1737518 h 1737518"/>
              <a:gd name="connsiteX3" fmla="*/ 0 w 4839964"/>
              <a:gd name="connsiteY3" fmla="*/ 1737518 h 1737518"/>
              <a:gd name="connsiteX4" fmla="*/ 0 w 4839964"/>
              <a:gd name="connsiteY4" fmla="*/ 1737517 h 1737518"/>
              <a:gd name="connsiteX5" fmla="*/ 1750164 w 4839964"/>
              <a:gd name="connsiteY5" fmla="*/ 1737517 h 1737518"/>
              <a:gd name="connsiteX6" fmla="*/ 1750164 w 4839964"/>
              <a:gd name="connsiteY6" fmla="*/ 1737516 h 1737518"/>
              <a:gd name="connsiteX7" fmla="*/ 1754794 w 4839964"/>
              <a:gd name="connsiteY7" fmla="*/ 1737516 h 1737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9964" h="1737518">
                <a:moveTo>
                  <a:pt x="949721" y="0"/>
                </a:moveTo>
                <a:lnTo>
                  <a:pt x="4839964" y="0"/>
                </a:lnTo>
                <a:lnTo>
                  <a:pt x="4839964" y="1737518"/>
                </a:lnTo>
                <a:lnTo>
                  <a:pt x="0" y="1737518"/>
                </a:lnTo>
                <a:lnTo>
                  <a:pt x="0" y="1737517"/>
                </a:lnTo>
                <a:lnTo>
                  <a:pt x="1750164" y="1737517"/>
                </a:lnTo>
                <a:lnTo>
                  <a:pt x="1750164" y="1737516"/>
                </a:lnTo>
                <a:lnTo>
                  <a:pt x="1754794" y="1737516"/>
                </a:lnTo>
                <a:close/>
              </a:path>
            </a:pathLst>
          </a:custGeom>
        </p:spPr>
      </p:pic>
    </p:spTree>
    <p:extLst>
      <p:ext uri="{BB962C8B-B14F-4D97-AF65-F5344CB8AC3E}">
        <p14:creationId xmlns:p14="http://schemas.microsoft.com/office/powerpoint/2010/main" val="3962082730"/>
      </p:ext>
    </p:extLst>
  </p:cSld>
  <p:clrMapOvr>
    <a:overrideClrMapping bg1="dk1" tx1="lt1" bg2="dk2" tx2="lt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E36BB3C5-822B-45E1-A81E-5CC3176C61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standing in the snow&#10;&#10;Description automatically generated with medium confidence">
            <a:extLst>
              <a:ext uri="{FF2B5EF4-FFF2-40B4-BE49-F238E27FC236}">
                <a16:creationId xmlns:a16="http://schemas.microsoft.com/office/drawing/2014/main" id="{032AB57A-FA4C-F00F-E12D-3A96046DCAF6}"/>
              </a:ext>
            </a:extLst>
          </p:cNvPr>
          <p:cNvPicPr>
            <a:picLocks noChangeAspect="1"/>
          </p:cNvPicPr>
          <p:nvPr/>
        </p:nvPicPr>
        <p:blipFill rotWithShape="1">
          <a:blip r:embed="rId2">
            <a:extLst>
              <a:ext uri="{28A0092B-C50C-407E-A947-70E740481C1C}">
                <a14:useLocalDpi xmlns:a14="http://schemas.microsoft.com/office/drawing/2010/main" val="0"/>
              </a:ext>
            </a:extLst>
          </a:blip>
          <a:srcRect t="10609" r="2" b="2773"/>
          <a:stretch/>
        </p:blipFill>
        <p:spPr>
          <a:xfrm>
            <a:off x="579264" y="365141"/>
            <a:ext cx="6288262" cy="3063875"/>
          </a:xfrm>
          <a:prstGeom prst="rect">
            <a:avLst/>
          </a:prstGeom>
        </p:spPr>
      </p:pic>
      <p:sp useBgFill="1">
        <p:nvSpPr>
          <p:cNvPr id="29" name="Rectangle 28">
            <a:extLst>
              <a:ext uri="{FF2B5EF4-FFF2-40B4-BE49-F238E27FC236}">
                <a16:creationId xmlns:a16="http://schemas.microsoft.com/office/drawing/2014/main" id="{FB39ECA9-4CDE-4883-98E8-287E905E9F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263" y="3630934"/>
            <a:ext cx="6288261" cy="2546028"/>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4CEC0E2-6C8E-89B2-005E-E8E576C3793D}"/>
              </a:ext>
            </a:extLst>
          </p:cNvPr>
          <p:cNvSpPr>
            <a:spLocks noGrp="1"/>
          </p:cNvSpPr>
          <p:nvPr>
            <p:ph type="title"/>
          </p:nvPr>
        </p:nvSpPr>
        <p:spPr>
          <a:xfrm>
            <a:off x="841248" y="3849689"/>
            <a:ext cx="2111122" cy="2105025"/>
          </a:xfrm>
        </p:spPr>
        <p:txBody>
          <a:bodyPr>
            <a:normAutofit/>
          </a:bodyPr>
          <a:lstStyle/>
          <a:p>
            <a:r>
              <a:rPr lang="en-CA" sz="2400"/>
              <a:t>Potential Bark beetle training courses (Spring 2023)</a:t>
            </a:r>
          </a:p>
        </p:txBody>
      </p:sp>
      <p:sp>
        <p:nvSpPr>
          <p:cNvPr id="31" name="Rectangle 30">
            <a:extLst>
              <a:ext uri="{FF2B5EF4-FFF2-40B4-BE49-F238E27FC236}">
                <a16:creationId xmlns:a16="http://schemas.microsoft.com/office/drawing/2014/main" id="{A67483D0-BAEB-4927-88AD-76F5DA846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494" y="456572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3" name="Rectangle 32">
            <a:extLst>
              <a:ext uri="{FF2B5EF4-FFF2-40B4-BE49-F238E27FC236}">
                <a16:creationId xmlns:a16="http://schemas.microsoft.com/office/drawing/2014/main" id="{0DBB7B12-4298-4CFB-B539-44A91C930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94346" y="4893056"/>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CF82B4F1-E61F-07D2-B66A-F61904BE488A}"/>
              </a:ext>
            </a:extLst>
          </p:cNvPr>
          <p:cNvSpPr>
            <a:spLocks noGrp="1"/>
          </p:cNvSpPr>
          <p:nvPr>
            <p:ph idx="1"/>
          </p:nvPr>
        </p:nvSpPr>
        <p:spPr>
          <a:xfrm>
            <a:off x="3360563" y="3849688"/>
            <a:ext cx="3315810" cy="2105025"/>
          </a:xfrm>
        </p:spPr>
        <p:txBody>
          <a:bodyPr anchor="ctr">
            <a:normAutofit/>
          </a:bodyPr>
          <a:lstStyle/>
          <a:p>
            <a:r>
              <a:rPr lang="en-CA" sz="1700"/>
              <a:t>Castlegar</a:t>
            </a:r>
          </a:p>
          <a:p>
            <a:r>
              <a:rPr lang="en-CA" sz="1700"/>
              <a:t>Rock Creek</a:t>
            </a:r>
          </a:p>
          <a:p>
            <a:r>
              <a:rPr lang="en-CA" sz="1700"/>
              <a:t>Revelstoke</a:t>
            </a:r>
          </a:p>
        </p:txBody>
      </p:sp>
      <p:pic>
        <p:nvPicPr>
          <p:cNvPr id="9" name="Picture 8" descr="A picture containing snow, tree, outdoor, skiing&#10;&#10;Description automatically generated">
            <a:extLst>
              <a:ext uri="{FF2B5EF4-FFF2-40B4-BE49-F238E27FC236}">
                <a16:creationId xmlns:a16="http://schemas.microsoft.com/office/drawing/2014/main" id="{D26C47C5-10AF-354E-489E-9DB5046816AA}"/>
              </a:ext>
            </a:extLst>
          </p:cNvPr>
          <p:cNvPicPr>
            <a:picLocks noChangeAspect="1"/>
          </p:cNvPicPr>
          <p:nvPr/>
        </p:nvPicPr>
        <p:blipFill rotWithShape="1">
          <a:blip r:embed="rId3">
            <a:extLst>
              <a:ext uri="{28A0092B-C50C-407E-A947-70E740481C1C}">
                <a14:useLocalDpi xmlns:a14="http://schemas.microsoft.com/office/drawing/2010/main" val="0"/>
              </a:ext>
            </a:extLst>
          </a:blip>
          <a:srcRect t="1551" r="-2" b="4119"/>
          <a:stretch/>
        </p:blipFill>
        <p:spPr>
          <a:xfrm>
            <a:off x="7048500" y="365109"/>
            <a:ext cx="4621006" cy="5811838"/>
          </a:xfrm>
          <a:prstGeom prst="rect">
            <a:avLst/>
          </a:prstGeom>
        </p:spPr>
      </p:pic>
    </p:spTree>
    <p:extLst>
      <p:ext uri="{BB962C8B-B14F-4D97-AF65-F5344CB8AC3E}">
        <p14:creationId xmlns:p14="http://schemas.microsoft.com/office/powerpoint/2010/main" val="2090692324"/>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844</TotalTime>
  <Words>1619</Words>
  <Application>Microsoft Office PowerPoint</Application>
  <PresentationFormat>Widescreen</PresentationFormat>
  <Paragraphs>294</Paragraphs>
  <Slides>32</Slides>
  <Notes>8</Notes>
  <HiddenSlides>0</HiddenSlides>
  <MMClips>0</MMClips>
  <ScaleCrop>false</ScaleCrop>
  <HeadingPairs>
    <vt:vector size="8" baseType="variant">
      <vt:variant>
        <vt:lpstr>Fonts Used</vt:lpstr>
      </vt:variant>
      <vt:variant>
        <vt:i4>5</vt:i4>
      </vt:variant>
      <vt:variant>
        <vt:lpstr>Theme</vt:lpstr>
      </vt:variant>
      <vt:variant>
        <vt:i4>3</vt:i4>
      </vt:variant>
      <vt:variant>
        <vt:lpstr>Embedded OLE Servers</vt:lpstr>
      </vt:variant>
      <vt:variant>
        <vt:i4>1</vt:i4>
      </vt:variant>
      <vt:variant>
        <vt:lpstr>Slide Titles</vt:lpstr>
      </vt:variant>
      <vt:variant>
        <vt:i4>32</vt:i4>
      </vt:variant>
    </vt:vector>
  </HeadingPairs>
  <TitlesOfParts>
    <vt:vector size="41" baseType="lpstr">
      <vt:lpstr>Arial</vt:lpstr>
      <vt:lpstr>Calibri</vt:lpstr>
      <vt:lpstr>Calibri Light</vt:lpstr>
      <vt:lpstr>Franklin Gothic Medium</vt:lpstr>
      <vt:lpstr>Wingdings</vt:lpstr>
      <vt:lpstr>1_Office Theme</vt:lpstr>
      <vt:lpstr>Office Theme</vt:lpstr>
      <vt:lpstr>2_Office Theme</vt:lpstr>
      <vt:lpstr>Acrobat Document</vt:lpstr>
      <vt:lpstr>Boundary Woodlot Association  Winter Meeting</vt:lpstr>
      <vt:lpstr>Overview</vt:lpstr>
      <vt:lpstr>Climate change and FHFs</vt:lpstr>
      <vt:lpstr>PowerPoint Presentation</vt:lpstr>
      <vt:lpstr>2022 KBR Bark Beetle Summaries</vt:lpstr>
      <vt:lpstr>Mountain pine beetle (IBM) 2010-2022 by TSA</vt:lpstr>
      <vt:lpstr>Douglas-fir beetle (IBD) 2010-2022 by TSA</vt:lpstr>
      <vt:lpstr>Douglas-fir beetle in Boundary 2010-2022</vt:lpstr>
      <vt:lpstr>Management Techniques for Douglas-fir beetle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KBR Historical trends &amp; current issues Western Balsam Bark Beetle</vt:lpstr>
      <vt:lpstr>Western Balsam Bark Beetle  Boundary</vt:lpstr>
      <vt:lpstr>PowerPoint Presentation</vt:lpstr>
      <vt:lpstr>PowerPoint Presentation</vt:lpstr>
      <vt:lpstr>Balsam Consortium Group Projects</vt:lpstr>
      <vt:lpstr>Defoliators: Western Spruce Budworm</vt:lpstr>
      <vt:lpstr>Larval Sampling: Major defoliator incidence West Kootenay/ Boundary</vt:lpstr>
      <vt:lpstr>Douglas-fir tussock moth</vt:lpstr>
      <vt:lpstr>Nil to light defoliation 2023 expected</vt:lpstr>
      <vt:lpstr>Defoliator: Black army cutworm (BAC)</vt:lpstr>
      <vt:lpstr>BAC Impacts (&gt;60 % defoliation) </vt:lpstr>
      <vt:lpstr>BAC Management</vt:lpstr>
      <vt:lpstr>BAC Management: Pheromone monitoring</vt:lpstr>
      <vt:lpstr>Black army cutworm (Actebia fennica)</vt:lpstr>
      <vt:lpstr>Invasive: Spongy Moth (formerly Gypsy Moth)</vt:lpstr>
      <vt:lpstr>Potential Bark beetle training courses (Spring 2023)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Boundary Woodlot Association  Winter Meeting</dc:title>
  <dc:creator>Duthie-Holt, Marnie FLNR:EX</dc:creator>
  <cp:lastModifiedBy>Duthie-Holt, Marnie FOR:EX</cp:lastModifiedBy>
  <cp:revision>11</cp:revision>
  <dcterms:created xsi:type="dcterms:W3CDTF">2020-01-07T21:45:56Z</dcterms:created>
  <dcterms:modified xsi:type="dcterms:W3CDTF">2023-01-05T20:56:14Z</dcterms:modified>
</cp:coreProperties>
</file>